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4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35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5" r:id="rId1"/>
  </p:sldMasterIdLst>
  <p:notesMasterIdLst>
    <p:notesMasterId r:id="rId73"/>
  </p:notesMasterIdLst>
  <p:handoutMasterIdLst>
    <p:handoutMasterId r:id="rId74"/>
  </p:handoutMasterIdLst>
  <p:sldIdLst>
    <p:sldId id="538" r:id="rId2"/>
    <p:sldId id="258" r:id="rId3"/>
    <p:sldId id="569" r:id="rId4"/>
    <p:sldId id="489" r:id="rId5"/>
    <p:sldId id="515" r:id="rId6"/>
    <p:sldId id="539" r:id="rId7"/>
    <p:sldId id="520" r:id="rId8"/>
    <p:sldId id="494" r:id="rId9"/>
    <p:sldId id="541" r:id="rId10"/>
    <p:sldId id="547" r:id="rId11"/>
    <p:sldId id="441" r:id="rId12"/>
    <p:sldId id="585" r:id="rId13"/>
    <p:sldId id="584" r:id="rId14"/>
    <p:sldId id="570" r:id="rId15"/>
    <p:sldId id="543" r:id="rId16"/>
    <p:sldId id="556" r:id="rId17"/>
    <p:sldId id="493" r:id="rId18"/>
    <p:sldId id="544" r:id="rId19"/>
    <p:sldId id="557" r:id="rId20"/>
    <p:sldId id="546" r:id="rId21"/>
    <p:sldId id="453" r:id="rId22"/>
    <p:sldId id="586" r:id="rId23"/>
    <p:sldId id="587" r:id="rId24"/>
    <p:sldId id="549" r:id="rId25"/>
    <p:sldId id="551" r:id="rId26"/>
    <p:sldId id="490" r:id="rId27"/>
    <p:sldId id="447" r:id="rId28"/>
    <p:sldId id="452" r:id="rId29"/>
    <p:sldId id="571" r:id="rId30"/>
    <p:sldId id="550" r:id="rId31"/>
    <p:sldId id="481" r:id="rId32"/>
    <p:sldId id="572" r:id="rId33"/>
    <p:sldId id="578" r:id="rId34"/>
    <p:sldId id="579" r:id="rId35"/>
    <p:sldId id="580" r:id="rId36"/>
    <p:sldId id="581" r:id="rId37"/>
    <p:sldId id="573" r:id="rId38"/>
    <p:sldId id="436" r:id="rId39"/>
    <p:sldId id="458" r:id="rId40"/>
    <p:sldId id="588" r:id="rId41"/>
    <p:sldId id="597" r:id="rId42"/>
    <p:sldId id="598" r:id="rId43"/>
    <p:sldId id="599" r:id="rId44"/>
    <p:sldId id="594" r:id="rId45"/>
    <p:sldId id="574" r:id="rId46"/>
    <p:sldId id="521" r:id="rId47"/>
    <p:sldId id="590" r:id="rId48"/>
    <p:sldId id="529" r:id="rId49"/>
    <p:sldId id="552" r:id="rId50"/>
    <p:sldId id="459" r:id="rId51"/>
    <p:sldId id="491" r:id="rId52"/>
    <p:sldId id="562" r:id="rId53"/>
    <p:sldId id="460" r:id="rId54"/>
    <p:sldId id="463" r:id="rId55"/>
    <p:sldId id="575" r:id="rId56"/>
    <p:sldId id="461" r:id="rId57"/>
    <p:sldId id="553" r:id="rId58"/>
    <p:sldId id="522" r:id="rId59"/>
    <p:sldId id="523" r:id="rId60"/>
    <p:sldId id="530" r:id="rId61"/>
    <p:sldId id="535" r:id="rId62"/>
    <p:sldId id="582" r:id="rId63"/>
    <p:sldId id="576" r:id="rId64"/>
    <p:sldId id="583" r:id="rId65"/>
    <p:sldId id="527" r:id="rId66"/>
    <p:sldId id="577" r:id="rId67"/>
    <p:sldId id="528" r:id="rId68"/>
    <p:sldId id="595" r:id="rId69"/>
    <p:sldId id="596" r:id="rId70"/>
    <p:sldId id="531" r:id="rId71"/>
    <p:sldId id="533" r:id="rId72"/>
  </p:sldIdLst>
  <p:sldSz cx="12192000" cy="6858000"/>
  <p:notesSz cx="7315200" cy="9601200"/>
  <p:custDataLst>
    <p:tags r:id="rId7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8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7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5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CCFFCC"/>
    <a:srgbClr val="FFCCFF"/>
    <a:srgbClr val="FFCC99"/>
    <a:srgbClr val="99CCFF"/>
    <a:srgbClr val="008000"/>
    <a:srgbClr val="CC6600"/>
    <a:srgbClr val="996600"/>
    <a:srgbClr val="663300"/>
    <a:srgbClr val="2D2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79" autoAdjust="0"/>
    <p:restoredTop sz="80612" autoAdjust="0"/>
  </p:normalViewPr>
  <p:slideViewPr>
    <p:cSldViewPr>
      <p:cViewPr varScale="1">
        <p:scale>
          <a:sx n="55" d="100"/>
          <a:sy n="55" d="100"/>
        </p:scale>
        <p:origin x="108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439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F38672AD-12AE-4354-8ADE-1E86BC48CC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221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684C7023-1648-4F51-874D-1B6680E39D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392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32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9072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70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646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7861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560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98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8724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charset="0"/>
              </a:rPr>
              <a:t>A* expanded 8100 ; Path cost = 33</a:t>
            </a:r>
          </a:p>
          <a:p>
            <a:r>
              <a:rPr lang="en-US" dirty="0">
                <a:latin typeface="Arial" charset="0"/>
              </a:rPr>
              <a:t>UCS expanded 25263 . Path cost = 33</a:t>
            </a:r>
          </a:p>
          <a:p>
            <a:r>
              <a:rPr lang="en-US" dirty="0">
                <a:latin typeface="Arial" charset="0"/>
              </a:rPr>
              <a:t>Greedy expanded 10 . Path cost = 41</a:t>
            </a:r>
          </a:p>
          <a:p>
            <a:r>
              <a:rPr lang="en-US" dirty="0">
                <a:latin typeface="Arial" charset="0"/>
              </a:rPr>
              <a:t>[0, 7, 5, 3, 2, 1, 4, 6]</a:t>
            </a:r>
          </a:p>
          <a:p>
            <a:r>
              <a:rPr lang="en-US" dirty="0">
                <a:latin typeface="Arial" charset="0"/>
              </a:rPr>
              <a:t>(7, 0, 5, 3, 2, 1, 4, 6)</a:t>
            </a:r>
          </a:p>
          <a:p>
            <a:r>
              <a:rPr lang="en-US" dirty="0">
                <a:latin typeface="Arial" charset="0"/>
              </a:rPr>
              <a:t>(6, 4, 1, 2, 3, 5, 0, 7)</a:t>
            </a:r>
          </a:p>
          <a:p>
            <a:r>
              <a:rPr lang="en-US" dirty="0">
                <a:latin typeface="Arial" charset="0"/>
              </a:rPr>
              <a:t>(3, 2, 1, 4, 6, 5, 0, 7)</a:t>
            </a:r>
          </a:p>
          <a:p>
            <a:r>
              <a:rPr lang="en-US" dirty="0">
                <a:latin typeface="Arial" charset="0"/>
              </a:rPr>
              <a:t>(1, 2, 3, 4, 6, 5, 0, 7)</a:t>
            </a:r>
          </a:p>
          <a:p>
            <a:r>
              <a:rPr lang="en-US" dirty="0">
                <a:latin typeface="Arial" charset="0"/>
              </a:rPr>
              <a:t>(5, 6, 4, 3, 2, 1, 0, 7)</a:t>
            </a:r>
          </a:p>
          <a:p>
            <a:r>
              <a:rPr lang="en-US" dirty="0">
                <a:latin typeface="Arial" charset="0"/>
              </a:rPr>
              <a:t>(6, 5, 4, 3, 2, 1, 0, 7)</a:t>
            </a:r>
          </a:p>
          <a:p>
            <a:r>
              <a:rPr lang="en-US" dirty="0">
                <a:latin typeface="Arial" charset="0"/>
              </a:rPr>
              <a:t>(0, 1, 2, 3, 4, 5, 6, 7)</a:t>
            </a: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CDAF64-B086-440E-BFF9-B4CF7AA4786C}" type="slidenum">
              <a:rPr lang="en-US" smtClean="0">
                <a:latin typeface="Arial" charset="0"/>
              </a:rPr>
              <a:pPr/>
              <a:t>17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2177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190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83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2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1337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445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2CE179-B2C7-46EC-9538-A27EC550BBF7}" type="slidenum">
              <a:rPr lang="en-US" smtClean="0">
                <a:latin typeface="Arial" charset="0"/>
              </a:rPr>
              <a:pPr/>
              <a:t>21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3889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4880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2242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7654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charset="0"/>
              </a:rPr>
              <a:t>Notes: these images licensed from </a:t>
            </a:r>
            <a:r>
              <a:rPr lang="en-US" dirty="0" err="1">
                <a:latin typeface="Arial" charset="0"/>
              </a:rPr>
              <a:t>iStockphoto</a:t>
            </a:r>
            <a:r>
              <a:rPr lang="en-US" dirty="0">
                <a:latin typeface="Arial" charset="0"/>
              </a:rPr>
              <a:t> for UC Berkeley use.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25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5467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1A524C-0FE5-4D64-AE7F-8C8CC01270F0}" type="slidenum">
              <a:rPr lang="en-US" smtClean="0">
                <a:latin typeface="Arial" charset="0"/>
              </a:rPr>
              <a:pPr/>
              <a:t>26</a:t>
            </a:fld>
            <a:endParaRPr lang="en-US">
              <a:latin typeface="Arial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3696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770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3015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31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3139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5806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586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076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5051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863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7854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5317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0081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5738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9F9AF4-5B05-467D-A88D-11CD62E3A2C2}" type="slidenum">
              <a:rPr lang="en-US" smtClean="0">
                <a:latin typeface="Arial" charset="0"/>
              </a:rPr>
              <a:pPr/>
              <a:t>39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568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384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105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98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640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59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0659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0256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2927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6029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539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618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charset="0"/>
              </a:rPr>
              <a:t>Gates, W. and Papadimitriou, C., "Bounds for Sorting by Prefix Reversal.", Discrete Mathematics. 27, 47-57, 1979.</a:t>
            </a:r>
          </a:p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5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4578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283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6240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5668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70012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8891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9892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E49D97-3088-46C0-A5CF-C692DC2682E9}" type="slidenum">
              <a:rPr lang="en-US" smtClean="0">
                <a:latin typeface="Arial" charset="0"/>
              </a:rPr>
              <a:pPr/>
              <a:t>56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9704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6467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3010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683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Gates, W. and Papadimitriou, C., "Bounds for Sorting by Prefix Reversal.", Discrete Mathematics. 27, 47-57, 1979.</a:t>
            </a:r>
          </a:p>
          <a:p>
            <a:endParaRPr lang="en-US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6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75914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83802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91407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8564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8523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01259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0579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02648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6511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45593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838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charset="0"/>
              </a:rPr>
              <a:t>A* expanded 8100 ; Path cost = 33</a:t>
            </a:r>
          </a:p>
          <a:p>
            <a:r>
              <a:rPr lang="en-US" dirty="0">
                <a:latin typeface="Arial" charset="0"/>
              </a:rPr>
              <a:t>UCS expanded 25263 . Path cost = 33</a:t>
            </a:r>
          </a:p>
          <a:p>
            <a:r>
              <a:rPr lang="en-US" dirty="0">
                <a:latin typeface="Arial" charset="0"/>
              </a:rPr>
              <a:t>Greedy expanded 10 . Path cost = 41</a:t>
            </a:r>
          </a:p>
          <a:p>
            <a:r>
              <a:rPr lang="en-US" dirty="0">
                <a:latin typeface="Arial" charset="0"/>
              </a:rPr>
              <a:t>[0, 7, 5, 3, 2, 1, 4, 6]</a:t>
            </a:r>
          </a:p>
          <a:p>
            <a:r>
              <a:rPr lang="en-US" dirty="0">
                <a:latin typeface="Arial" charset="0"/>
              </a:rPr>
              <a:t>(7, 0, 5, 3, 2, 1, 4, 6)</a:t>
            </a:r>
          </a:p>
          <a:p>
            <a:r>
              <a:rPr lang="en-US" dirty="0">
                <a:latin typeface="Arial" charset="0"/>
              </a:rPr>
              <a:t>(6, 4, 1, 2, 3, 5, 0, 7)</a:t>
            </a:r>
          </a:p>
          <a:p>
            <a:r>
              <a:rPr lang="en-US" dirty="0">
                <a:latin typeface="Arial" charset="0"/>
              </a:rPr>
              <a:t>(3, 2, 1, 4, 6, 5, 0, 7)</a:t>
            </a:r>
          </a:p>
          <a:p>
            <a:r>
              <a:rPr lang="en-US" dirty="0">
                <a:latin typeface="Arial" charset="0"/>
              </a:rPr>
              <a:t>(1, 2, 3, 4, 6, 5, 0, 7)</a:t>
            </a:r>
          </a:p>
          <a:p>
            <a:r>
              <a:rPr lang="en-US" dirty="0">
                <a:latin typeface="Arial" charset="0"/>
              </a:rPr>
              <a:t>(5, 6, 4, 3, 2, 1, 0, 7)</a:t>
            </a:r>
          </a:p>
          <a:p>
            <a:r>
              <a:rPr lang="en-US" dirty="0">
                <a:latin typeface="Arial" charset="0"/>
              </a:rPr>
              <a:t>(6, 5, 4, 3, 2, 1, 0, 7)</a:t>
            </a:r>
          </a:p>
          <a:p>
            <a:r>
              <a:rPr lang="en-US" dirty="0">
                <a:latin typeface="Arial" charset="0"/>
              </a:rPr>
              <a:t>(0, 1, 2, 3, 4, 5, 6, 7)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19D4EE-71CB-479F-AF32-9365A8F44758}" type="slidenum">
              <a:rPr lang="en-US" smtClean="0">
                <a:latin typeface="Arial" charset="0"/>
              </a:rPr>
              <a:pPr/>
              <a:t>7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67518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0528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176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8C17AD-3C99-472D-9877-AC50EDB6C845}" type="slidenum">
              <a:rPr lang="en-US" smtClean="0">
                <a:latin typeface="Arial" charset="0"/>
              </a:rPr>
              <a:pPr/>
              <a:t>8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323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67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A559F-2ED3-42FB-97D7-7C336CEBC9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B028D4-0D48-40B4-A2B4-AA16B583E8A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6581A5-8CD7-46EA-B6E3-B84F6F7DE5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0AE4EA-EF72-4592-B966-0919EDBC0AD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D84D3-0B6F-43E9-96DD-B384A1346F0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84CD15-A186-434C-A76C-E16FE73CAB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3F1A73-48D6-4B22-86A8-533683877D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8BE99A-4DC5-4CD3-AA5A-F0648462A66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17EAA6-40E0-4638-8426-274C359A2A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18C8E3-8727-4A80-8860-67A2C5A4D4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800F85-53AA-4CB9-B5F3-E0A7D91F134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7BFCCC65-4CBD-445E-A057-E1EE8E8797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wmf"/><Relationship Id="rId5" Type="http://schemas.openxmlformats.org/officeDocument/2006/relationships/image" Target="../media/image18.wmf"/><Relationship Id="rId4" Type="http://schemas.openxmlformats.org/officeDocument/2006/relationships/image" Target="../media/image17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4.xml"/><Relationship Id="rId13" Type="http://schemas.openxmlformats.org/officeDocument/2006/relationships/image" Target="../media/image35.png"/><Relationship Id="rId3" Type="http://schemas.openxmlformats.org/officeDocument/2006/relationships/tags" Target="../tags/tag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0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34.png"/><Relationship Id="rId5" Type="http://schemas.openxmlformats.org/officeDocument/2006/relationships/tags" Target="../tags/tag10.xml"/><Relationship Id="rId10" Type="http://schemas.openxmlformats.org/officeDocument/2006/relationships/image" Target="../media/image33.png"/><Relationship Id="rId4" Type="http://schemas.openxmlformats.org/officeDocument/2006/relationships/tags" Target="../tags/tag9.xml"/><Relationship Id="rId9" Type="http://schemas.openxmlformats.org/officeDocument/2006/relationships/image" Target="../media/image32.png"/><Relationship Id="rId1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tags" Target="../tags/tag14.xml"/><Relationship Id="rId7" Type="http://schemas.openxmlformats.org/officeDocument/2006/relationships/notesSlide" Target="../notesSlides/notesSlide35.xml"/><Relationship Id="rId12" Type="http://schemas.openxmlformats.org/officeDocument/2006/relationships/image" Target="../media/image31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0.png"/><Relationship Id="rId5" Type="http://schemas.openxmlformats.org/officeDocument/2006/relationships/tags" Target="../tags/tag16.xml"/><Relationship Id="rId10" Type="http://schemas.openxmlformats.org/officeDocument/2006/relationships/image" Target="../media/image34.png"/><Relationship Id="rId4" Type="http://schemas.openxmlformats.org/officeDocument/2006/relationships/tags" Target="../tags/tag15.xml"/><Relationship Id="rId9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19.xml"/><Relationship Id="rId7" Type="http://schemas.openxmlformats.org/officeDocument/2006/relationships/image" Target="../media/image38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1.png"/><Relationship Id="rId4" Type="http://schemas.openxmlformats.org/officeDocument/2006/relationships/tags" Target="../tags/tag20.xml"/><Relationship Id="rId9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tags" Target="../tags/tag22.xml"/><Relationship Id="rId16" Type="http://schemas.openxmlformats.org/officeDocument/2006/relationships/image" Target="../media/image57.png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image" Target="../media/image52.png"/><Relationship Id="rId5" Type="http://schemas.openxmlformats.org/officeDocument/2006/relationships/tags" Target="../tags/tag25.xml"/><Relationship Id="rId15" Type="http://schemas.openxmlformats.org/officeDocument/2006/relationships/image" Target="../media/image56.png"/><Relationship Id="rId10" Type="http://schemas.openxmlformats.org/officeDocument/2006/relationships/notesSlide" Target="../notesSlides/notesSlide56.xml"/><Relationship Id="rId4" Type="http://schemas.openxmlformats.org/officeDocument/2006/relationships/tags" Target="../tags/tag24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31.xml"/><Relationship Id="rId7" Type="http://schemas.openxmlformats.org/officeDocument/2006/relationships/notesSlide" Target="../notesSlides/notesSlide71.xml"/><Relationship Id="rId12" Type="http://schemas.openxmlformats.org/officeDocument/2006/relationships/image" Target="../media/image69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8.png"/><Relationship Id="rId5" Type="http://schemas.openxmlformats.org/officeDocument/2006/relationships/tags" Target="../tags/tag33.xml"/><Relationship Id="rId10" Type="http://schemas.openxmlformats.org/officeDocument/2006/relationships/image" Target="../media/image67.png"/><Relationship Id="rId4" Type="http://schemas.openxmlformats.org/officeDocument/2006/relationships/tags" Target="../tags/tag32.xml"/><Relationship Id="rId9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Informed Search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4704" y="1974760"/>
            <a:ext cx="7010399" cy="3511382"/>
          </a:xfrm>
          <a:prstGeom prst="rect">
            <a:avLst/>
          </a:prstGeom>
          <a:noFill/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809823"/>
            <a:ext cx="12192000" cy="43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Instructor: Dr. Yeshwant Singh</a:t>
            </a:r>
            <a:endParaRPr lang="en-US" sz="1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Uninformed Search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9200" y="-457200"/>
            <a:ext cx="9753599" cy="73151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Oval 8"/>
          <p:cNvSpPr>
            <a:spLocks noChangeArrowheads="1"/>
          </p:cNvSpPr>
          <p:nvPr/>
        </p:nvSpPr>
        <p:spPr bwMode="auto">
          <a:xfrm>
            <a:off x="8353425" y="4494213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3" name="Freeform 21"/>
          <p:cNvSpPr>
            <a:spLocks/>
          </p:cNvSpPr>
          <p:nvPr/>
        </p:nvSpPr>
        <p:spPr bwMode="auto">
          <a:xfrm>
            <a:off x="8745536" y="1412875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Uniform Cost Search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162799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Strategy: expand lowest path cost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good: UCS is complete and optimal!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bad: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Explores options in every “direction”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No information about goal location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sp>
        <p:nvSpPr>
          <p:cNvPr id="10246" name="Oval 4"/>
          <p:cNvSpPr>
            <a:spLocks noChangeArrowheads="1"/>
          </p:cNvSpPr>
          <p:nvPr/>
        </p:nvSpPr>
        <p:spPr bwMode="auto">
          <a:xfrm>
            <a:off x="9256712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7" name="Text Box 5"/>
          <p:cNvSpPr txBox="1">
            <a:spLocks noChangeArrowheads="1"/>
          </p:cNvSpPr>
          <p:nvPr/>
        </p:nvSpPr>
        <p:spPr bwMode="auto">
          <a:xfrm>
            <a:off x="8994774" y="5386389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</a:p>
        </p:txBody>
      </p:sp>
      <p:sp>
        <p:nvSpPr>
          <p:cNvPr id="10248" name="Oval 6"/>
          <p:cNvSpPr>
            <a:spLocks noChangeArrowheads="1"/>
          </p:cNvSpPr>
          <p:nvPr/>
        </p:nvSpPr>
        <p:spPr bwMode="auto">
          <a:xfrm>
            <a:off x="10183812" y="5292726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9" name="Text Box 7"/>
          <p:cNvSpPr txBox="1">
            <a:spLocks noChangeArrowheads="1"/>
          </p:cNvSpPr>
          <p:nvPr/>
        </p:nvSpPr>
        <p:spPr bwMode="auto">
          <a:xfrm>
            <a:off x="10244136" y="5410201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</a:p>
        </p:txBody>
      </p:sp>
      <p:sp>
        <p:nvSpPr>
          <p:cNvPr id="10250" name="Freeform 9"/>
          <p:cNvSpPr>
            <a:spLocks/>
          </p:cNvSpPr>
          <p:nvPr/>
        </p:nvSpPr>
        <p:spPr bwMode="auto">
          <a:xfrm>
            <a:off x="8251825" y="1560514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1" name="Oval 10"/>
          <p:cNvSpPr>
            <a:spLocks noChangeArrowheads="1"/>
          </p:cNvSpPr>
          <p:nvPr/>
        </p:nvSpPr>
        <p:spPr bwMode="auto">
          <a:xfrm>
            <a:off x="9374186" y="19161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2" name="Oval 11"/>
          <p:cNvSpPr>
            <a:spLocks noChangeArrowheads="1"/>
          </p:cNvSpPr>
          <p:nvPr/>
        </p:nvSpPr>
        <p:spPr bwMode="auto">
          <a:xfrm>
            <a:off x="9850437" y="19065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3" name="Text Box 12"/>
          <p:cNvSpPr txBox="1">
            <a:spLocks noChangeArrowheads="1"/>
          </p:cNvSpPr>
          <p:nvPr/>
        </p:nvSpPr>
        <p:spPr bwMode="auto">
          <a:xfrm>
            <a:off x="9504361" y="1766889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0254" name="Oval 16"/>
          <p:cNvSpPr>
            <a:spLocks noChangeArrowheads="1"/>
          </p:cNvSpPr>
          <p:nvPr/>
        </p:nvSpPr>
        <p:spPr bwMode="auto">
          <a:xfrm>
            <a:off x="10098086" y="2955926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5" name="Oval 17"/>
          <p:cNvSpPr>
            <a:spLocks noChangeArrowheads="1"/>
          </p:cNvSpPr>
          <p:nvPr/>
        </p:nvSpPr>
        <p:spPr bwMode="auto">
          <a:xfrm>
            <a:off x="9618662" y="3511550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6" name="Freeform 19"/>
          <p:cNvSpPr>
            <a:spLocks/>
          </p:cNvSpPr>
          <p:nvPr/>
        </p:nvSpPr>
        <p:spPr bwMode="auto">
          <a:xfrm>
            <a:off x="9572624" y="2301877"/>
            <a:ext cx="179387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7" name="Freeform 20"/>
          <p:cNvSpPr>
            <a:spLocks/>
          </p:cNvSpPr>
          <p:nvPr/>
        </p:nvSpPr>
        <p:spPr bwMode="auto">
          <a:xfrm>
            <a:off x="9990136" y="2498725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8" name="Oval 22"/>
          <p:cNvSpPr>
            <a:spLocks noChangeArrowheads="1"/>
          </p:cNvSpPr>
          <p:nvPr/>
        </p:nvSpPr>
        <p:spPr bwMode="auto">
          <a:xfrm>
            <a:off x="9605962" y="1490664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9" name="Freeform 23"/>
          <p:cNvSpPr>
            <a:spLocks/>
          </p:cNvSpPr>
          <p:nvPr/>
        </p:nvSpPr>
        <p:spPr bwMode="auto">
          <a:xfrm>
            <a:off x="9034462" y="2395539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60" name="Freeform 24"/>
          <p:cNvSpPr>
            <a:spLocks/>
          </p:cNvSpPr>
          <p:nvPr/>
        </p:nvSpPr>
        <p:spPr bwMode="auto">
          <a:xfrm>
            <a:off x="9290050" y="2127251"/>
            <a:ext cx="747712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61" name="Oval 25"/>
          <p:cNvSpPr>
            <a:spLocks noChangeArrowheads="1"/>
          </p:cNvSpPr>
          <p:nvPr/>
        </p:nvSpPr>
        <p:spPr bwMode="auto">
          <a:xfrm>
            <a:off x="8888412" y="492918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62" name="Text Box 26"/>
          <p:cNvSpPr txBox="1">
            <a:spLocks noChangeArrowheads="1"/>
          </p:cNvSpPr>
          <p:nvPr/>
        </p:nvSpPr>
        <p:spPr bwMode="auto">
          <a:xfrm>
            <a:off x="10528300" y="2495551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10263" name="Text Box 27"/>
          <p:cNvSpPr txBox="1">
            <a:spLocks noChangeArrowheads="1"/>
          </p:cNvSpPr>
          <p:nvPr/>
        </p:nvSpPr>
        <p:spPr bwMode="auto">
          <a:xfrm>
            <a:off x="10401300" y="2100263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2</a:t>
            </a:r>
          </a:p>
        </p:txBody>
      </p:sp>
      <p:sp>
        <p:nvSpPr>
          <p:cNvPr id="10264" name="Text Box 28"/>
          <p:cNvSpPr txBox="1">
            <a:spLocks noChangeArrowheads="1"/>
          </p:cNvSpPr>
          <p:nvPr/>
        </p:nvSpPr>
        <p:spPr bwMode="auto">
          <a:xfrm>
            <a:off x="10201274" y="1722439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UCS Empty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05920" y="1128214"/>
            <a:ext cx="6380161" cy="534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7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/>
              <a:t>Video of Demo Contours UCS </a:t>
            </a:r>
            <a:r>
              <a:rPr lang="en-US" dirty="0" err="1"/>
              <a:t>Pacman</a:t>
            </a:r>
            <a:r>
              <a:rPr lang="en-US" dirty="0"/>
              <a:t> Small Maze</a:t>
            </a:r>
          </a:p>
        </p:txBody>
      </p:sp>
      <p:pic>
        <p:nvPicPr>
          <p:cNvPr id="2" name="ContoursPacmanSmallMaze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5183" y="1143000"/>
            <a:ext cx="1012163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0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Informed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4691" y="1603435"/>
            <a:ext cx="6463617" cy="42624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8584122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Heuristics</a:t>
            </a:r>
          </a:p>
        </p:txBody>
      </p:sp>
      <p:pic>
        <p:nvPicPr>
          <p:cNvPr id="32771" name="Picture 2" descr="Z:\Shared with PC\smallMaz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498849"/>
            <a:ext cx="6623051" cy="297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457200" y="1219200"/>
            <a:ext cx="6858000" cy="170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/>
          <a:lstStyle/>
          <a:p>
            <a:pPr marL="342866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800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A heuristic is: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A function that </a:t>
            </a:r>
            <a:r>
              <a:rPr lang="en-US" sz="2000" i="1" kern="0" dirty="0">
                <a:latin typeface="Calibri" pitchFamily="34" charset="0"/>
                <a:cs typeface="+mn-cs"/>
              </a:rPr>
              <a:t>estimates</a:t>
            </a:r>
            <a:r>
              <a:rPr lang="en-US" sz="2000" kern="0" dirty="0">
                <a:latin typeface="Calibri" pitchFamily="34" charset="0"/>
                <a:cs typeface="+mn-cs"/>
              </a:rPr>
              <a:t> how close a state is to a goal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Designed for a particular search problem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Examples: Manhattan distance, Euclidean distance for </a:t>
            </a:r>
            <a:r>
              <a:rPr lang="en-US" sz="2000" kern="0" dirty="0" err="1">
                <a:latin typeface="Calibri" pitchFamily="34" charset="0"/>
                <a:cs typeface="+mn-cs"/>
              </a:rPr>
              <a:t>pathing</a:t>
            </a:r>
            <a:endParaRPr lang="en-US" sz="2000" kern="0" dirty="0">
              <a:latin typeface="Calibri" pitchFamily="34" charset="0"/>
              <a:cs typeface="+mn-cs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903293" y="4078286"/>
            <a:ext cx="3025775" cy="1924051"/>
            <a:chOff x="1573306" y="4155142"/>
            <a:chExt cx="3025588" cy="1922929"/>
          </a:xfrm>
        </p:grpSpPr>
        <p:sp>
          <p:nvSpPr>
            <p:cNvPr id="13" name="Freeform 12"/>
            <p:cNvSpPr/>
            <p:nvPr/>
          </p:nvSpPr>
          <p:spPr>
            <a:xfrm>
              <a:off x="1573306" y="4578757"/>
              <a:ext cx="3025588" cy="1499314"/>
            </a:xfrm>
            <a:custGeom>
              <a:avLst/>
              <a:gdLst>
                <a:gd name="connsiteX0" fmla="*/ 3065929 w 3065929"/>
                <a:gd name="connsiteY0" fmla="*/ 13447 h 1479177"/>
                <a:gd name="connsiteX1" fmla="*/ 0 w 3065929"/>
                <a:gd name="connsiteY1" fmla="*/ 0 h 1479177"/>
                <a:gd name="connsiteX2" fmla="*/ 26894 w 3065929"/>
                <a:gd name="connsiteY2" fmla="*/ 1479177 h 147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5929" h="1479177">
                  <a:moveTo>
                    <a:pt x="3065929" y="13447"/>
                  </a:moveTo>
                  <a:lnTo>
                    <a:pt x="0" y="0"/>
                  </a:lnTo>
                  <a:lnTo>
                    <a:pt x="26894" y="1479177"/>
                  </a:lnTo>
                </a:path>
              </a:pathLst>
            </a:cu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778" name="TextBox 15"/>
            <p:cNvSpPr txBox="1">
              <a:spLocks noChangeArrowheads="1"/>
            </p:cNvSpPr>
            <p:nvPr/>
          </p:nvSpPr>
          <p:spPr bwMode="auto">
            <a:xfrm>
              <a:off x="2164976" y="4155142"/>
              <a:ext cx="441119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10</a:t>
              </a:r>
            </a:p>
          </p:txBody>
        </p:sp>
        <p:sp>
          <p:nvSpPr>
            <p:cNvPr id="32779" name="TextBox 16"/>
            <p:cNvSpPr txBox="1">
              <a:spLocks noChangeArrowheads="1"/>
            </p:cNvSpPr>
            <p:nvPr/>
          </p:nvSpPr>
          <p:spPr bwMode="auto">
            <a:xfrm>
              <a:off x="1591236" y="4953001"/>
              <a:ext cx="312887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5</a:t>
              </a:r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984257" y="4495801"/>
            <a:ext cx="2978143" cy="1506537"/>
            <a:chOff x="1653989" y="4572529"/>
            <a:chExt cx="2978334" cy="150554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1653989" y="4572529"/>
              <a:ext cx="2978334" cy="150554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776" name="TextBox 17"/>
            <p:cNvSpPr txBox="1">
              <a:spLocks noChangeArrowheads="1"/>
            </p:cNvSpPr>
            <p:nvPr/>
          </p:nvSpPr>
          <p:spPr bwMode="auto">
            <a:xfrm>
              <a:off x="3016625" y="5356413"/>
              <a:ext cx="620787" cy="369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11.2</a:t>
              </a:r>
            </a:p>
          </p:txBody>
        </p:sp>
      </p:grp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9223" y="1524000"/>
            <a:ext cx="3407831" cy="2300286"/>
          </a:xfrm>
          <a:prstGeom prst="rect">
            <a:avLst/>
          </a:prstGeom>
          <a:noFill/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1000" y="4116375"/>
            <a:ext cx="3476133" cy="237424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44689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991600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4582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371851" y="2563812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300413" y="2660650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124200" y="2465388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230563" y="2755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316289" y="3789363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387726" y="35956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140076" y="3692524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246439" y="38846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262564" y="2333625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10214" y="22367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38775" y="2139950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368925" y="20431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79" name="Group 81"/>
          <p:cNvGrpSpPr>
            <a:grpSpLocks/>
          </p:cNvGrpSpPr>
          <p:nvPr/>
        </p:nvGrpSpPr>
        <p:grpSpPr bwMode="auto">
          <a:xfrm flipV="1">
            <a:off x="2438400" y="4751388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544763" y="5041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1" name="Group 87"/>
          <p:cNvGrpSpPr>
            <a:grpSpLocks/>
          </p:cNvGrpSpPr>
          <p:nvPr/>
        </p:nvGrpSpPr>
        <p:grpSpPr bwMode="auto">
          <a:xfrm flipV="1">
            <a:off x="4419600" y="4419600"/>
            <a:ext cx="1025525" cy="290513"/>
            <a:chOff x="2175020" y="6019800"/>
            <a:chExt cx="1025380" cy="290946"/>
          </a:xfrm>
        </p:grpSpPr>
        <p:grpSp>
          <p:nvGrpSpPr>
            <p:cNvPr id="11354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220200" y="42529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467851" y="3962400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396413" y="4059238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326563" y="4156074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216526" y="3656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464175" y="3559174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8" name="Group 94"/>
          <p:cNvGrpSpPr>
            <a:grpSpLocks/>
          </p:cNvGrpSpPr>
          <p:nvPr/>
        </p:nvGrpSpPr>
        <p:grpSpPr bwMode="auto">
          <a:xfrm flipV="1">
            <a:off x="5322888" y="3367087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302125" y="2362199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390900" y="3189287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3048000" y="4065587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4073525" y="4114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692775" y="5561012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4" name="Group 80"/>
          <p:cNvGrpSpPr>
            <a:grpSpLocks/>
          </p:cNvGrpSpPr>
          <p:nvPr/>
        </p:nvGrpSpPr>
        <p:grpSpPr bwMode="auto">
          <a:xfrm flipV="1">
            <a:off x="5445126" y="5272088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609851" y="586105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6" name="Group 86"/>
          <p:cNvGrpSpPr>
            <a:grpSpLocks/>
          </p:cNvGrpSpPr>
          <p:nvPr/>
        </p:nvGrpSpPr>
        <p:grpSpPr bwMode="auto">
          <a:xfrm flipV="1">
            <a:off x="2362200" y="5665788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468563" y="59563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8" name="Group 92"/>
          <p:cNvGrpSpPr>
            <a:grpSpLocks/>
          </p:cNvGrpSpPr>
          <p:nvPr/>
        </p:nvGrpSpPr>
        <p:grpSpPr bwMode="auto">
          <a:xfrm flipV="1">
            <a:off x="3851276" y="6034087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43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99" name="Group 98"/>
          <p:cNvGrpSpPr>
            <a:grpSpLocks/>
          </p:cNvGrpSpPr>
          <p:nvPr/>
        </p:nvGrpSpPr>
        <p:grpSpPr bwMode="auto">
          <a:xfrm flipV="1">
            <a:off x="7045326" y="3886200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38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305800" y="60055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01" name="Group 106"/>
          <p:cNvGrpSpPr>
            <a:grpSpLocks/>
          </p:cNvGrpSpPr>
          <p:nvPr/>
        </p:nvGrpSpPr>
        <p:grpSpPr bwMode="auto">
          <a:xfrm flipV="1">
            <a:off x="8412163" y="5715000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777332" y="5334794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463925" y="5791199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911725" y="5867399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292725" y="4876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6054725" y="4343399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400800" y="3428999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482432" y="2858294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450138" y="5083174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273926" y="5180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11" name="Group 131"/>
          <p:cNvGrpSpPr>
            <a:grpSpLocks/>
          </p:cNvGrpSpPr>
          <p:nvPr/>
        </p:nvGrpSpPr>
        <p:grpSpPr bwMode="auto">
          <a:xfrm flipV="1">
            <a:off x="7380288" y="4891087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511925" y="2514599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464425" y="4457699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959725" y="5333999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759825" y="4610099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" name="TextBox 153"/>
          <p:cNvSpPr txBox="1">
            <a:spLocks noChangeArrowheads="1"/>
          </p:cNvSpPr>
          <p:nvPr/>
        </p:nvSpPr>
        <p:spPr bwMode="auto">
          <a:xfrm>
            <a:off x="0" y="1229382"/>
            <a:ext cx="12192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Heuristic: the number of the largest pancake that is still out of place</a:t>
            </a:r>
          </a:p>
        </p:txBody>
      </p:sp>
      <p:grpSp>
        <p:nvGrpSpPr>
          <p:cNvPr id="26" name="Group 168"/>
          <p:cNvGrpSpPr>
            <a:grpSpLocks/>
          </p:cNvGrpSpPr>
          <p:nvPr/>
        </p:nvGrpSpPr>
        <p:grpSpPr bwMode="auto">
          <a:xfrm>
            <a:off x="2057400" y="1981200"/>
            <a:ext cx="7086600" cy="4408068"/>
            <a:chOff x="457200" y="2133600"/>
            <a:chExt cx="7086600" cy="4408744"/>
          </a:xfrm>
        </p:grpSpPr>
        <p:sp>
          <p:nvSpPr>
            <p:cNvPr id="11319" name="TextBox 150"/>
            <p:cNvSpPr txBox="1">
              <a:spLocks noChangeArrowheads="1"/>
            </p:cNvSpPr>
            <p:nvPr/>
          </p:nvSpPr>
          <p:spPr bwMode="auto">
            <a:xfrm>
              <a:off x="1143000" y="2590799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0" name="TextBox 154"/>
            <p:cNvSpPr txBox="1">
              <a:spLocks noChangeArrowheads="1"/>
            </p:cNvSpPr>
            <p:nvPr/>
          </p:nvSpPr>
          <p:spPr bwMode="auto">
            <a:xfrm>
              <a:off x="3352800" y="2133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1" name="TextBox 156"/>
            <p:cNvSpPr txBox="1">
              <a:spLocks noChangeArrowheads="1"/>
            </p:cNvSpPr>
            <p:nvPr/>
          </p:nvSpPr>
          <p:spPr bwMode="auto">
            <a:xfrm>
              <a:off x="7239000" y="4038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11322" name="TextBox 157"/>
            <p:cNvSpPr txBox="1">
              <a:spLocks noChangeArrowheads="1"/>
            </p:cNvSpPr>
            <p:nvPr/>
          </p:nvSpPr>
          <p:spPr bwMode="auto">
            <a:xfrm>
              <a:off x="6400800" y="57912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11323" name="TextBox 158"/>
            <p:cNvSpPr txBox="1">
              <a:spLocks noChangeArrowheads="1"/>
            </p:cNvSpPr>
            <p:nvPr/>
          </p:nvSpPr>
          <p:spPr bwMode="auto">
            <a:xfrm>
              <a:off x="5334000" y="4953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4" name="TextBox 159"/>
            <p:cNvSpPr txBox="1">
              <a:spLocks noChangeArrowheads="1"/>
            </p:cNvSpPr>
            <p:nvPr/>
          </p:nvSpPr>
          <p:spPr bwMode="auto">
            <a:xfrm>
              <a:off x="5181600" y="39624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5" name="TextBox 161"/>
            <p:cNvSpPr txBox="1">
              <a:spLocks noChangeArrowheads="1"/>
            </p:cNvSpPr>
            <p:nvPr/>
          </p:nvSpPr>
          <p:spPr bwMode="auto">
            <a:xfrm>
              <a:off x="3276600" y="3429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6" name="TextBox 162"/>
            <p:cNvSpPr txBox="1">
              <a:spLocks noChangeArrowheads="1"/>
            </p:cNvSpPr>
            <p:nvPr/>
          </p:nvSpPr>
          <p:spPr bwMode="auto">
            <a:xfrm>
              <a:off x="2438400" y="44958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7" name="TextBox 163"/>
            <p:cNvSpPr txBox="1">
              <a:spLocks noChangeArrowheads="1"/>
            </p:cNvSpPr>
            <p:nvPr/>
          </p:nvSpPr>
          <p:spPr bwMode="auto">
            <a:xfrm>
              <a:off x="3505200" y="5334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8" name="TextBox 164"/>
            <p:cNvSpPr txBox="1">
              <a:spLocks noChangeArrowheads="1"/>
            </p:cNvSpPr>
            <p:nvPr/>
          </p:nvSpPr>
          <p:spPr bwMode="auto">
            <a:xfrm>
              <a:off x="1905000" y="6096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9" name="TextBox 165"/>
            <p:cNvSpPr txBox="1">
              <a:spLocks noChangeArrowheads="1"/>
            </p:cNvSpPr>
            <p:nvPr/>
          </p:nvSpPr>
          <p:spPr bwMode="auto">
            <a:xfrm>
              <a:off x="457200" y="4876801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0" name="TextBox 166"/>
            <p:cNvSpPr txBox="1">
              <a:spLocks noChangeArrowheads="1"/>
            </p:cNvSpPr>
            <p:nvPr/>
          </p:nvSpPr>
          <p:spPr bwMode="auto">
            <a:xfrm>
              <a:off x="457200" y="5715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1" name="TextBox 167"/>
            <p:cNvSpPr txBox="1">
              <a:spLocks noChangeArrowheads="1"/>
            </p:cNvSpPr>
            <p:nvPr/>
          </p:nvSpPr>
          <p:spPr bwMode="auto">
            <a:xfrm>
              <a:off x="1219200" y="3657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</p:grpSp>
      <p:sp>
        <p:nvSpPr>
          <p:cNvPr id="103" name="Text Box 6"/>
          <p:cNvSpPr txBox="1">
            <a:spLocks noChangeArrowheads="1"/>
          </p:cNvSpPr>
          <p:nvPr/>
        </p:nvSpPr>
        <p:spPr bwMode="auto">
          <a:xfrm>
            <a:off x="8763000" y="2209799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C0000"/>
                </a:solidFill>
              </a:rPr>
              <a:t>h(x)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0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-457200"/>
            <a:ext cx="9753599" cy="7315199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44689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991600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4582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214436"/>
            <a:ext cx="10642600" cy="4729164"/>
          </a:xfrm>
        </p:spPr>
        <p:txBody>
          <a:bodyPr/>
          <a:lstStyle/>
          <a:p>
            <a:pPr eaLnBrk="1" hangingPunct="1"/>
            <a:endParaRPr lang="en-US" sz="3600" dirty="0"/>
          </a:p>
          <a:p>
            <a:pPr eaLnBrk="1" hangingPunct="1"/>
            <a:r>
              <a:rPr lang="en-US" sz="3600" dirty="0"/>
              <a:t>Informed Search</a:t>
            </a:r>
          </a:p>
          <a:p>
            <a:pPr lvl="1"/>
            <a:r>
              <a:rPr lang="en-US" sz="3200" dirty="0"/>
              <a:t>Heuristics</a:t>
            </a:r>
          </a:p>
          <a:p>
            <a:pPr lvl="1"/>
            <a:r>
              <a:rPr lang="en-US" sz="3200" dirty="0"/>
              <a:t>Greedy Search</a:t>
            </a:r>
          </a:p>
          <a:p>
            <a:pPr lvl="1"/>
            <a:r>
              <a:rPr lang="en-US" sz="3200" dirty="0"/>
              <a:t>A* Search</a:t>
            </a:r>
          </a:p>
          <a:p>
            <a:pPr lvl="2"/>
            <a:endParaRPr lang="en-US" sz="2800" dirty="0"/>
          </a:p>
          <a:p>
            <a:pPr eaLnBrk="1" hangingPunct="1"/>
            <a:r>
              <a:rPr lang="en-US" sz="3600" dirty="0"/>
              <a:t>Graph Search</a:t>
            </a:r>
          </a:p>
          <a:p>
            <a:pPr lvl="2"/>
            <a:endParaRPr lang="en-US" sz="2800" dirty="0"/>
          </a:p>
          <a:p>
            <a:pPr lvl="1" eaLnBrk="1" hangingPunct="1"/>
            <a:endParaRPr lang="en-US" sz="3200" dirty="0"/>
          </a:p>
          <a:p>
            <a:pPr eaLnBrk="1" hangingPunct="1"/>
            <a:endParaRPr lang="en-US" sz="3600" dirty="0"/>
          </a:p>
          <a:p>
            <a:pPr eaLnBrk="1" hangingPunct="1"/>
            <a:endParaRPr lang="en-US" sz="3600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0380" y="1297622"/>
            <a:ext cx="5682419" cy="4416827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315200" y="914400"/>
            <a:ext cx="487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9448800" cy="1143000"/>
          </a:xfrm>
        </p:spPr>
        <p:txBody>
          <a:bodyPr/>
          <a:lstStyle/>
          <a:p>
            <a:pPr eaLnBrk="1" hangingPunct="1"/>
            <a:r>
              <a:rPr lang="en-US" dirty="0"/>
              <a:t>Greedy Search</a:t>
            </a:r>
          </a:p>
        </p:txBody>
      </p:sp>
      <p:sp>
        <p:nvSpPr>
          <p:cNvPr id="816131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439861"/>
            <a:ext cx="8229600" cy="488473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Expand the node that seems closest…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can go wrong?</a:t>
            </a:r>
          </a:p>
        </p:txBody>
      </p:sp>
      <p:pic>
        <p:nvPicPr>
          <p:cNvPr id="81613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10177" y="2268535"/>
            <a:ext cx="1122363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93993" y="2311399"/>
            <a:ext cx="6535737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22394" y="2362200"/>
            <a:ext cx="7877175" cy="212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19218" y="2343153"/>
            <a:ext cx="7880351" cy="289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6200" y="3962400"/>
            <a:ext cx="3238498" cy="2428874"/>
          </a:xfrm>
          <a:prstGeom prst="rect">
            <a:avLst/>
          </a:prstGeom>
          <a:noFill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1803"/>
          <a:stretch>
            <a:fillRect/>
          </a:stretch>
        </p:blipFill>
        <p:spPr bwMode="auto">
          <a:xfrm>
            <a:off x="7339093" y="0"/>
            <a:ext cx="4852907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reeform 28"/>
          <p:cNvSpPr>
            <a:spLocks/>
          </p:cNvSpPr>
          <p:nvPr/>
        </p:nvSpPr>
        <p:spPr bwMode="auto">
          <a:xfrm>
            <a:off x="8094662" y="3833812"/>
            <a:ext cx="2884488" cy="2263775"/>
          </a:xfrm>
          <a:custGeom>
            <a:avLst/>
            <a:gdLst>
              <a:gd name="T0" fmla="*/ 2147483647 w 1817"/>
              <a:gd name="T1" fmla="*/ 2147483647 h 1714"/>
              <a:gd name="T2" fmla="*/ 2147483647 w 1817"/>
              <a:gd name="T3" fmla="*/ 2147483647 h 1714"/>
              <a:gd name="T4" fmla="*/ 2147483647 w 1817"/>
              <a:gd name="T5" fmla="*/ 2147483647 h 1714"/>
              <a:gd name="T6" fmla="*/ 2147483647 w 1817"/>
              <a:gd name="T7" fmla="*/ 2147483647 h 1714"/>
              <a:gd name="T8" fmla="*/ 2147483647 w 1817"/>
              <a:gd name="T9" fmla="*/ 2147483647 h 1714"/>
              <a:gd name="T10" fmla="*/ 2147483647 w 1817"/>
              <a:gd name="T11" fmla="*/ 2147483647 h 1714"/>
              <a:gd name="T12" fmla="*/ 2147483647 w 1817"/>
              <a:gd name="T13" fmla="*/ 2147483647 h 1714"/>
              <a:gd name="T14" fmla="*/ 2147483647 w 1817"/>
              <a:gd name="T15" fmla="*/ 2147483647 h 1714"/>
              <a:gd name="T16" fmla="*/ 2147483647 w 1817"/>
              <a:gd name="T17" fmla="*/ 2147483647 h 1714"/>
              <a:gd name="T18" fmla="*/ 2147483647 w 1817"/>
              <a:gd name="T19" fmla="*/ 2147483647 h 171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817"/>
              <a:gd name="T31" fmla="*/ 0 h 1714"/>
              <a:gd name="T32" fmla="*/ 1817 w 1817"/>
              <a:gd name="T33" fmla="*/ 1714 h 171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817" h="1714">
                <a:moveTo>
                  <a:pt x="938" y="164"/>
                </a:moveTo>
                <a:cubicBezTo>
                  <a:pt x="1096" y="407"/>
                  <a:pt x="1716" y="1413"/>
                  <a:pt x="1817" y="1625"/>
                </a:cubicBezTo>
                <a:cubicBezTo>
                  <a:pt x="1741" y="1629"/>
                  <a:pt x="1331" y="1650"/>
                  <a:pt x="1054" y="1649"/>
                </a:cubicBezTo>
                <a:cubicBezTo>
                  <a:pt x="1021" y="1539"/>
                  <a:pt x="1101" y="1279"/>
                  <a:pt x="1036" y="1021"/>
                </a:cubicBezTo>
                <a:cubicBezTo>
                  <a:pt x="1008" y="965"/>
                  <a:pt x="973" y="949"/>
                  <a:pt x="897" y="973"/>
                </a:cubicBezTo>
                <a:cubicBezTo>
                  <a:pt x="855" y="963"/>
                  <a:pt x="618" y="1676"/>
                  <a:pt x="586" y="1654"/>
                </a:cubicBezTo>
                <a:cubicBezTo>
                  <a:pt x="468" y="1651"/>
                  <a:pt x="44" y="1714"/>
                  <a:pt x="47" y="1649"/>
                </a:cubicBezTo>
                <a:cubicBezTo>
                  <a:pt x="0" y="1570"/>
                  <a:pt x="165" y="1427"/>
                  <a:pt x="302" y="1181"/>
                </a:cubicBezTo>
                <a:cubicBezTo>
                  <a:pt x="348" y="1005"/>
                  <a:pt x="762" y="338"/>
                  <a:pt x="868" y="169"/>
                </a:cubicBezTo>
                <a:cubicBezTo>
                  <a:pt x="974" y="0"/>
                  <a:pt x="924" y="165"/>
                  <a:pt x="938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Greedy Search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086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Strategy: expand a node that you think is closest to a goal state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Heuristic: estimate of distance to nearest goal for each state</a:t>
            </a:r>
          </a:p>
          <a:p>
            <a:pPr lvl="1"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common case: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Best-first takes you straight to the (wrong) goal</a:t>
            </a:r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Worst-case: like a badly-guided DFS</a:t>
            </a:r>
          </a:p>
        </p:txBody>
      </p:sp>
      <p:sp>
        <p:nvSpPr>
          <p:cNvPr id="13317" name="Freeform 30"/>
          <p:cNvSpPr>
            <a:spLocks/>
          </p:cNvSpPr>
          <p:nvPr/>
        </p:nvSpPr>
        <p:spPr bwMode="auto">
          <a:xfrm>
            <a:off x="9348787" y="1219200"/>
            <a:ext cx="846139" cy="1774825"/>
          </a:xfrm>
          <a:custGeom>
            <a:avLst/>
            <a:gdLst>
              <a:gd name="T0" fmla="*/ 2147483647 w 533"/>
              <a:gd name="T1" fmla="*/ 2147483647 h 1118"/>
              <a:gd name="T2" fmla="*/ 2147483647 w 533"/>
              <a:gd name="T3" fmla="*/ 2147483647 h 1118"/>
              <a:gd name="T4" fmla="*/ 2147483647 w 533"/>
              <a:gd name="T5" fmla="*/ 2147483647 h 1118"/>
              <a:gd name="T6" fmla="*/ 2147483647 w 533"/>
              <a:gd name="T7" fmla="*/ 2147483647 h 1118"/>
              <a:gd name="T8" fmla="*/ 2147483647 w 533"/>
              <a:gd name="T9" fmla="*/ 2147483647 h 1118"/>
              <a:gd name="T10" fmla="*/ 2147483647 w 533"/>
              <a:gd name="T11" fmla="*/ 2147483647 h 11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33"/>
              <a:gd name="T19" fmla="*/ 0 h 1118"/>
              <a:gd name="T20" fmla="*/ 533 w 533"/>
              <a:gd name="T21" fmla="*/ 1118 h 11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33" h="1118">
                <a:moveTo>
                  <a:pt x="100" y="137"/>
                </a:moveTo>
                <a:cubicBezTo>
                  <a:pt x="172" y="245"/>
                  <a:pt x="395" y="656"/>
                  <a:pt x="464" y="788"/>
                </a:cubicBezTo>
                <a:cubicBezTo>
                  <a:pt x="533" y="920"/>
                  <a:pt x="513" y="858"/>
                  <a:pt x="513" y="928"/>
                </a:cubicBezTo>
                <a:cubicBezTo>
                  <a:pt x="472" y="988"/>
                  <a:pt x="380" y="1118"/>
                  <a:pt x="281" y="991"/>
                </a:cubicBezTo>
                <a:cubicBezTo>
                  <a:pt x="260" y="823"/>
                  <a:pt x="60" y="284"/>
                  <a:pt x="30" y="142"/>
                </a:cubicBezTo>
                <a:cubicBezTo>
                  <a:pt x="0" y="0"/>
                  <a:pt x="32" y="29"/>
                  <a:pt x="100" y="137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8" name="Freeform 4"/>
          <p:cNvSpPr>
            <a:spLocks/>
          </p:cNvSpPr>
          <p:nvPr/>
        </p:nvSpPr>
        <p:spPr bwMode="auto">
          <a:xfrm>
            <a:off x="8001000" y="1322386"/>
            <a:ext cx="2927351" cy="2108200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9" name="Oval 5"/>
          <p:cNvSpPr>
            <a:spLocks noChangeArrowheads="1"/>
          </p:cNvSpPr>
          <p:nvPr/>
        </p:nvSpPr>
        <p:spPr bwMode="auto">
          <a:xfrm>
            <a:off x="9123363" y="1677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0" name="Oval 6"/>
          <p:cNvSpPr>
            <a:spLocks noChangeArrowheads="1"/>
          </p:cNvSpPr>
          <p:nvPr/>
        </p:nvSpPr>
        <p:spPr bwMode="auto">
          <a:xfrm>
            <a:off x="9599613" y="166846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1" name="Text Box 7"/>
          <p:cNvSpPr txBox="1">
            <a:spLocks noChangeArrowheads="1"/>
          </p:cNvSpPr>
          <p:nvPr/>
        </p:nvSpPr>
        <p:spPr bwMode="auto">
          <a:xfrm>
            <a:off x="9253537" y="1528763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22" name="Freeform 8"/>
          <p:cNvSpPr>
            <a:spLocks/>
          </p:cNvSpPr>
          <p:nvPr/>
        </p:nvSpPr>
        <p:spPr bwMode="auto">
          <a:xfrm>
            <a:off x="9236076" y="148272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3" name="Text Box 9"/>
          <p:cNvSpPr txBox="1">
            <a:spLocks noChangeArrowheads="1"/>
          </p:cNvSpPr>
          <p:nvPr/>
        </p:nvSpPr>
        <p:spPr bwMode="auto">
          <a:xfrm>
            <a:off x="9637711" y="1281112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24" name="Oval 11"/>
          <p:cNvSpPr>
            <a:spLocks noChangeArrowheads="1"/>
          </p:cNvSpPr>
          <p:nvPr/>
        </p:nvSpPr>
        <p:spPr bwMode="auto">
          <a:xfrm>
            <a:off x="9847263" y="25923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5" name="Oval 17"/>
          <p:cNvSpPr>
            <a:spLocks noChangeArrowheads="1"/>
          </p:cNvSpPr>
          <p:nvPr/>
        </p:nvSpPr>
        <p:spPr bwMode="auto">
          <a:xfrm>
            <a:off x="9355137" y="125253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6" name="Freeform 18"/>
          <p:cNvSpPr>
            <a:spLocks/>
          </p:cNvSpPr>
          <p:nvPr/>
        </p:nvSpPr>
        <p:spPr bwMode="auto">
          <a:xfrm>
            <a:off x="8080376" y="3959223"/>
            <a:ext cx="2927351" cy="2062163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7" name="Oval 19"/>
          <p:cNvSpPr>
            <a:spLocks noChangeArrowheads="1"/>
          </p:cNvSpPr>
          <p:nvPr/>
        </p:nvSpPr>
        <p:spPr bwMode="auto">
          <a:xfrm>
            <a:off x="9202737" y="43148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8" name="Oval 20"/>
          <p:cNvSpPr>
            <a:spLocks noChangeArrowheads="1"/>
          </p:cNvSpPr>
          <p:nvPr/>
        </p:nvSpPr>
        <p:spPr bwMode="auto">
          <a:xfrm>
            <a:off x="9678988" y="430529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9" name="Text Box 21"/>
          <p:cNvSpPr txBox="1">
            <a:spLocks noChangeArrowheads="1"/>
          </p:cNvSpPr>
          <p:nvPr/>
        </p:nvSpPr>
        <p:spPr bwMode="auto">
          <a:xfrm>
            <a:off x="9332912" y="4165600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30" name="Freeform 22"/>
          <p:cNvSpPr>
            <a:spLocks/>
          </p:cNvSpPr>
          <p:nvPr/>
        </p:nvSpPr>
        <p:spPr bwMode="auto">
          <a:xfrm>
            <a:off x="9315451" y="411956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31" name="Text Box 23"/>
          <p:cNvSpPr txBox="1">
            <a:spLocks noChangeArrowheads="1"/>
          </p:cNvSpPr>
          <p:nvPr/>
        </p:nvSpPr>
        <p:spPr bwMode="auto">
          <a:xfrm>
            <a:off x="9717087" y="391795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32" name="Oval 25"/>
          <p:cNvSpPr>
            <a:spLocks noChangeArrowheads="1"/>
          </p:cNvSpPr>
          <p:nvPr/>
        </p:nvSpPr>
        <p:spPr bwMode="auto">
          <a:xfrm>
            <a:off x="9466263" y="53355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33" name="Oval 29"/>
          <p:cNvSpPr>
            <a:spLocks noChangeArrowheads="1"/>
          </p:cNvSpPr>
          <p:nvPr/>
        </p:nvSpPr>
        <p:spPr bwMode="auto">
          <a:xfrm>
            <a:off x="9434513" y="388937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nimBg="1"/>
      <p:bldP spid="13326" grpId="0" animBg="1"/>
      <p:bldP spid="13327" grpId="0" animBg="1"/>
      <p:bldP spid="13328" grpId="0" animBg="1"/>
      <p:bldP spid="13329" grpId="0"/>
      <p:bldP spid="13330" grpId="0" animBg="1"/>
      <p:bldP spid="13331" grpId="0"/>
      <p:bldP spid="13332" grpId="0" animBg="1"/>
      <p:bldP spid="1333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Greedy (Empty)</a:t>
            </a:r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14739" y="1143001"/>
            <a:ext cx="6362523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5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Video of Demo Contours Greedy (</a:t>
            </a:r>
            <a:r>
              <a:rPr lang="en-US" sz="4000" dirty="0" err="1"/>
              <a:t>Pacman</a:t>
            </a:r>
            <a:r>
              <a:rPr lang="en-US" sz="4000" dirty="0"/>
              <a:t> Small Maze)</a:t>
            </a:r>
          </a:p>
        </p:txBody>
      </p:sp>
      <p:pic>
        <p:nvPicPr>
          <p:cNvPr id="3" name="ContoursPacmanSmallMaze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28361" y="1143000"/>
            <a:ext cx="9335278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7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47527" y="-76200"/>
            <a:ext cx="12182254" cy="762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Search</a:t>
            </a:r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1676400"/>
            <a:ext cx="287178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1447800"/>
            <a:ext cx="1600200" cy="184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9600" y="3744914"/>
            <a:ext cx="35575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633787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UCS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162800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Greedy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562599" y="5954714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A*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43200" y="1447800"/>
            <a:ext cx="5791200" cy="502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 sz="2000" dirty="0"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38" name="AutoShape 2"/>
          <p:cNvCxnSpPr>
            <a:cxnSpLocks noChangeShapeType="1"/>
            <a:stCxn id="14344" idx="6"/>
            <a:endCxn id="14346" idx="2"/>
          </p:cNvCxnSpPr>
          <p:nvPr/>
        </p:nvCxnSpPr>
        <p:spPr bwMode="auto">
          <a:xfrm>
            <a:off x="5029200" y="4038600"/>
            <a:ext cx="13716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39" name="AutoShape 3"/>
          <p:cNvCxnSpPr>
            <a:cxnSpLocks noChangeShapeType="1"/>
            <a:stCxn id="14365" idx="4"/>
            <a:endCxn id="14344" idx="0"/>
          </p:cNvCxnSpPr>
          <p:nvPr/>
        </p:nvCxnSpPr>
        <p:spPr bwMode="auto">
          <a:xfrm flipH="1">
            <a:off x="4800600" y="3352800"/>
            <a:ext cx="68580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Combining UCS and Greedy</a:t>
            </a:r>
          </a:p>
        </p:txBody>
      </p:sp>
      <p:sp>
        <p:nvSpPr>
          <p:cNvPr id="852997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371600"/>
            <a:ext cx="82296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3333FF"/>
                </a:solidFill>
                <a:latin typeface="Calibri"/>
                <a:cs typeface="Calibri"/>
              </a:rPr>
              <a:t>Uniform-cost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orders by path cost, or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backward 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g(n)</a:t>
            </a: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00"/>
                </a:solidFill>
                <a:latin typeface="Calibri"/>
                <a:cs typeface="Calibri"/>
              </a:rPr>
              <a:t>Greedy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orders by goal proximity, or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forward 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h(n)</a:t>
            </a:r>
            <a:endParaRPr lang="en-US" sz="2300" i="1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CC"/>
                </a:solidFill>
                <a:latin typeface="Calibri"/>
                <a:cs typeface="Calibri"/>
              </a:rPr>
              <a:t>A* Search</a:t>
            </a:r>
            <a:r>
              <a:rPr lang="en-US" sz="2300" dirty="0">
                <a:solidFill>
                  <a:schemeClr val="tx1"/>
                </a:solidFill>
                <a:latin typeface="Calibri"/>
                <a:cs typeface="Calibri"/>
              </a:rPr>
              <a:t> orders by the sum: f(n) = g(n) + h(n)</a:t>
            </a:r>
            <a:endParaRPr lang="en-US" sz="2300" i="1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4572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4343" name="Oval 7"/>
          <p:cNvSpPr>
            <a:spLocks noChangeArrowheads="1"/>
          </p:cNvSpPr>
          <p:nvPr/>
        </p:nvSpPr>
        <p:spPr bwMode="auto">
          <a:xfrm>
            <a:off x="17526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45720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14345" name="Oval 9"/>
          <p:cNvSpPr>
            <a:spLocks noChangeArrowheads="1"/>
          </p:cNvSpPr>
          <p:nvPr/>
        </p:nvSpPr>
        <p:spPr bwMode="auto">
          <a:xfrm>
            <a:off x="17526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64008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1981200" y="41910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h=5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1676400" y="5181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4800600" y="4343401"/>
            <a:ext cx="68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h=2</a:t>
            </a: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10668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3276600" y="2286001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8</a:t>
            </a: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1066800" y="45720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3" name="Text Box 17"/>
          <p:cNvSpPr txBox="1">
            <a:spLocks noChangeArrowheads="1"/>
          </p:cNvSpPr>
          <p:nvPr/>
        </p:nvSpPr>
        <p:spPr bwMode="auto">
          <a:xfrm>
            <a:off x="1524000" y="42513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4" name="Text Box 18"/>
          <p:cNvSpPr txBox="1">
            <a:spLocks noChangeArrowheads="1"/>
          </p:cNvSpPr>
          <p:nvPr/>
        </p:nvSpPr>
        <p:spPr bwMode="auto">
          <a:xfrm>
            <a:off x="55626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4355" name="Text Box 19"/>
          <p:cNvSpPr txBox="1">
            <a:spLocks noChangeArrowheads="1"/>
          </p:cNvSpPr>
          <p:nvPr/>
        </p:nvSpPr>
        <p:spPr bwMode="auto">
          <a:xfrm>
            <a:off x="304800" y="4191001"/>
            <a:ext cx="838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6172200" y="43434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h=0</a:t>
            </a:r>
          </a:p>
        </p:txBody>
      </p:sp>
      <p:cxnSp>
        <p:nvCxnSpPr>
          <p:cNvPr id="14357" name="AutoShape 21"/>
          <p:cNvCxnSpPr>
            <a:cxnSpLocks noChangeShapeType="1"/>
            <a:stCxn id="14342" idx="6"/>
            <a:endCxn id="14343" idx="2"/>
          </p:cNvCxnSpPr>
          <p:nvPr/>
        </p:nvCxnSpPr>
        <p:spPr bwMode="auto">
          <a:xfrm>
            <a:off x="914400" y="4038600"/>
            <a:ext cx="838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8" name="AutoShape 22"/>
          <p:cNvCxnSpPr>
            <a:cxnSpLocks noChangeShapeType="1"/>
            <a:stCxn id="14343" idx="4"/>
            <a:endCxn id="14345" idx="0"/>
          </p:cNvCxnSpPr>
          <p:nvPr/>
        </p:nvCxnSpPr>
        <p:spPr bwMode="auto">
          <a:xfrm>
            <a:off x="1981200" y="4267200"/>
            <a:ext cx="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9" name="AutoShape 23"/>
          <p:cNvCxnSpPr>
            <a:cxnSpLocks noChangeShapeType="1"/>
            <a:stCxn id="14343" idx="0"/>
            <a:endCxn id="14365" idx="1"/>
          </p:cNvCxnSpPr>
          <p:nvPr/>
        </p:nvCxnSpPr>
        <p:spPr bwMode="auto">
          <a:xfrm rot="-5400000">
            <a:off x="3228976" y="1714501"/>
            <a:ext cx="847725" cy="3343275"/>
          </a:xfrm>
          <a:prstGeom prst="curvedConnector3">
            <a:avLst>
              <a:gd name="adj1" fmla="val 134833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60" name="AutoShape 24"/>
          <p:cNvCxnSpPr>
            <a:cxnSpLocks noChangeShapeType="1"/>
            <a:stCxn id="14345" idx="2"/>
            <a:endCxn id="14361" idx="6"/>
          </p:cNvCxnSpPr>
          <p:nvPr/>
        </p:nvCxnSpPr>
        <p:spPr bwMode="auto">
          <a:xfrm rot="10800000">
            <a:off x="914400" y="4953001"/>
            <a:ext cx="8382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1" name="Oval 25"/>
          <p:cNvSpPr>
            <a:spLocks noChangeArrowheads="1"/>
          </p:cNvSpPr>
          <p:nvPr/>
        </p:nvSpPr>
        <p:spPr bwMode="auto">
          <a:xfrm>
            <a:off x="4572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cxnSp>
        <p:nvCxnSpPr>
          <p:cNvPr id="14362" name="AutoShape 27"/>
          <p:cNvCxnSpPr>
            <a:cxnSpLocks noChangeShapeType="1"/>
            <a:stCxn id="14343" idx="6"/>
            <a:endCxn id="14344" idx="2"/>
          </p:cNvCxnSpPr>
          <p:nvPr/>
        </p:nvCxnSpPr>
        <p:spPr bwMode="auto">
          <a:xfrm>
            <a:off x="2209800" y="4038600"/>
            <a:ext cx="2362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3" name="Text Box 28"/>
          <p:cNvSpPr txBox="1">
            <a:spLocks noChangeArrowheads="1"/>
          </p:cNvSpPr>
          <p:nvPr/>
        </p:nvSpPr>
        <p:spPr bwMode="auto">
          <a:xfrm>
            <a:off x="304800" y="5165725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h=7</a:t>
            </a:r>
          </a:p>
        </p:txBody>
      </p:sp>
      <p:sp>
        <p:nvSpPr>
          <p:cNvPr id="14364" name="Text Box 30"/>
          <p:cNvSpPr txBox="1">
            <a:spLocks noChangeArrowheads="1"/>
          </p:cNvSpPr>
          <p:nvPr/>
        </p:nvSpPr>
        <p:spPr bwMode="auto">
          <a:xfrm>
            <a:off x="31242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4365" name="Oval 31"/>
          <p:cNvSpPr>
            <a:spLocks noChangeArrowheads="1"/>
          </p:cNvSpPr>
          <p:nvPr/>
        </p:nvSpPr>
        <p:spPr bwMode="auto">
          <a:xfrm>
            <a:off x="5257800" y="2895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14366" name="Text Box 32"/>
          <p:cNvSpPr txBox="1">
            <a:spLocks noChangeArrowheads="1"/>
          </p:cNvSpPr>
          <p:nvPr/>
        </p:nvSpPr>
        <p:spPr bwMode="auto">
          <a:xfrm>
            <a:off x="5715000" y="2895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h=1</a:t>
            </a:r>
          </a:p>
        </p:txBody>
      </p:sp>
      <p:sp>
        <p:nvSpPr>
          <p:cNvPr id="14367" name="Text Box 33"/>
          <p:cNvSpPr txBox="1">
            <a:spLocks noChangeArrowheads="1"/>
          </p:cNvSpPr>
          <p:nvPr/>
        </p:nvSpPr>
        <p:spPr bwMode="auto">
          <a:xfrm>
            <a:off x="4724400" y="32004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914400" y="4038601"/>
            <a:ext cx="1066800" cy="915988"/>
            <a:chOff x="1392" y="2544"/>
            <a:chExt cx="672" cy="577"/>
          </a:xfrm>
        </p:grpSpPr>
        <p:cxnSp>
          <p:nvCxnSpPr>
            <p:cNvPr id="14379" name="AutoShape 3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0" name="AutoShape 36"/>
            <p:cNvCxnSpPr>
              <a:cxnSpLocks noChangeShapeType="1"/>
            </p:cNvCxnSpPr>
            <p:nvPr/>
          </p:nvCxnSpPr>
          <p:spPr bwMode="auto">
            <a:xfrm>
              <a:off x="2064" y="2688"/>
              <a:ext cx="0" cy="288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1" name="AutoShape 37"/>
            <p:cNvCxnSpPr>
              <a:cxnSpLocks noChangeShapeType="1"/>
            </p:cNvCxnSpPr>
            <p:nvPr/>
          </p:nvCxnSpPr>
          <p:spPr bwMode="auto">
            <a:xfrm rot="10800000">
              <a:off x="1392" y="3120"/>
              <a:ext cx="528" cy="1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914400" y="2962276"/>
            <a:ext cx="5486400" cy="1076325"/>
            <a:chOff x="1392" y="1872"/>
            <a:chExt cx="3456" cy="678"/>
          </a:xfrm>
        </p:grpSpPr>
        <p:cxnSp>
          <p:nvCxnSpPr>
            <p:cNvPr id="14375" name="AutoShape 39"/>
            <p:cNvCxnSpPr>
              <a:cxnSpLocks noChangeShapeType="1"/>
            </p:cNvCxnSpPr>
            <p:nvPr/>
          </p:nvCxnSpPr>
          <p:spPr bwMode="auto">
            <a:xfrm>
              <a:off x="3984" y="2550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6" name="AutoShape 40"/>
            <p:cNvCxnSpPr>
              <a:cxnSpLocks noChangeShapeType="1"/>
            </p:cNvCxnSpPr>
            <p:nvPr/>
          </p:nvCxnSpPr>
          <p:spPr bwMode="auto">
            <a:xfrm flipH="1">
              <a:off x="3840" y="2118"/>
              <a:ext cx="432" cy="28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7" name="AutoShape 41"/>
            <p:cNvCxnSpPr>
              <a:cxnSpLocks noChangeShapeType="1"/>
            </p:cNvCxnSpPr>
            <p:nvPr/>
          </p:nvCxnSpPr>
          <p:spPr bwMode="auto">
            <a:xfrm>
              <a:off x="1392" y="2550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8" name="AutoShape 42"/>
            <p:cNvCxnSpPr>
              <a:cxnSpLocks noChangeShapeType="1"/>
            </p:cNvCxnSpPr>
            <p:nvPr/>
          </p:nvCxnSpPr>
          <p:spPr bwMode="auto">
            <a:xfrm rot="-5400000">
              <a:off x="2850" y="1086"/>
              <a:ext cx="534" cy="2106"/>
            </a:xfrm>
            <a:prstGeom prst="curvedConnector3">
              <a:avLst>
                <a:gd name="adj1" fmla="val 134833"/>
              </a:avLst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914400" y="4038600"/>
            <a:ext cx="5486400" cy="0"/>
            <a:chOff x="1392" y="2544"/>
            <a:chExt cx="3456" cy="0"/>
          </a:xfrm>
        </p:grpSpPr>
        <p:cxnSp>
          <p:nvCxnSpPr>
            <p:cNvPr id="14372" name="AutoShape 44"/>
            <p:cNvCxnSpPr>
              <a:cxnSpLocks noChangeShapeType="1"/>
            </p:cNvCxnSpPr>
            <p:nvPr/>
          </p:nvCxnSpPr>
          <p:spPr bwMode="auto">
            <a:xfrm>
              <a:off x="3984" y="2544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3" name="AutoShape 4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4" name="AutoShape 46"/>
            <p:cNvCxnSpPr>
              <a:cxnSpLocks noChangeShapeType="1"/>
            </p:cNvCxnSpPr>
            <p:nvPr/>
          </p:nvCxnSpPr>
          <p:spPr bwMode="auto">
            <a:xfrm>
              <a:off x="2208" y="2544"/>
              <a:ext cx="148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</p:grpSp>
      <p:sp>
        <p:nvSpPr>
          <p:cNvPr id="14371" name="Text Box 50"/>
          <p:cNvSpPr txBox="1">
            <a:spLocks noChangeArrowheads="1"/>
          </p:cNvSpPr>
          <p:nvPr/>
        </p:nvSpPr>
        <p:spPr bwMode="auto">
          <a:xfrm>
            <a:off x="9296400" y="6457892"/>
            <a:ext cx="2819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Example: </a:t>
            </a:r>
            <a:r>
              <a:rPr lang="en-US" sz="2000" dirty="0" err="1">
                <a:latin typeface="Calibri"/>
                <a:cs typeface="Calibri"/>
              </a:rPr>
              <a:t>Teg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Grenager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47" name="Oval 6"/>
          <p:cNvSpPr>
            <a:spLocks noChangeArrowheads="1"/>
          </p:cNvSpPr>
          <p:nvPr/>
        </p:nvSpPr>
        <p:spPr bwMode="auto">
          <a:xfrm>
            <a:off x="9753600" y="2362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9220200" y="2971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49" name="Oval 9"/>
          <p:cNvSpPr>
            <a:spLocks noChangeArrowheads="1"/>
          </p:cNvSpPr>
          <p:nvPr/>
        </p:nvSpPr>
        <p:spPr bwMode="auto">
          <a:xfrm>
            <a:off x="8686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50" name="Oval 25"/>
          <p:cNvSpPr>
            <a:spLocks noChangeArrowheads="1"/>
          </p:cNvSpPr>
          <p:nvPr/>
        </p:nvSpPr>
        <p:spPr bwMode="auto">
          <a:xfrm>
            <a:off x="8686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51" name="Oval 31"/>
          <p:cNvSpPr>
            <a:spLocks noChangeArrowheads="1"/>
          </p:cNvSpPr>
          <p:nvPr/>
        </p:nvSpPr>
        <p:spPr bwMode="auto">
          <a:xfrm>
            <a:off x="108966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52" name="Oval 8"/>
          <p:cNvSpPr>
            <a:spLocks noChangeArrowheads="1"/>
          </p:cNvSpPr>
          <p:nvPr/>
        </p:nvSpPr>
        <p:spPr bwMode="auto">
          <a:xfrm>
            <a:off x="9448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3" name="Oval 8"/>
          <p:cNvSpPr>
            <a:spLocks noChangeArrowheads="1"/>
          </p:cNvSpPr>
          <p:nvPr/>
        </p:nvSpPr>
        <p:spPr bwMode="auto">
          <a:xfrm>
            <a:off x="108966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4" name="Oval 10"/>
          <p:cNvSpPr>
            <a:spLocks noChangeArrowheads="1"/>
          </p:cNvSpPr>
          <p:nvPr/>
        </p:nvSpPr>
        <p:spPr bwMode="auto">
          <a:xfrm>
            <a:off x="9448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55" name="Oval 10"/>
          <p:cNvSpPr>
            <a:spLocks noChangeArrowheads="1"/>
          </p:cNvSpPr>
          <p:nvPr/>
        </p:nvSpPr>
        <p:spPr bwMode="auto">
          <a:xfrm>
            <a:off x="10896600" y="5715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7" name="Straight Connector 6"/>
          <p:cNvCxnSpPr>
            <a:stCxn id="47" idx="4"/>
            <a:endCxn id="48" idx="7"/>
          </p:cNvCxnSpPr>
          <p:nvPr/>
        </p:nvCxnSpPr>
        <p:spPr>
          <a:xfrm flipH="1">
            <a:off x="9610445" y="2819400"/>
            <a:ext cx="371755" cy="21935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8" idx="4"/>
            <a:endCxn id="52" idx="0"/>
          </p:cNvCxnSpPr>
          <p:nvPr/>
        </p:nvCxnSpPr>
        <p:spPr>
          <a:xfrm>
            <a:off x="9448800" y="3429000"/>
            <a:ext cx="2286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1" idx="4"/>
            <a:endCxn id="53" idx="0"/>
          </p:cNvCxnSpPr>
          <p:nvPr/>
        </p:nvCxnSpPr>
        <p:spPr>
          <a:xfrm>
            <a:off x="111252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2" idx="4"/>
            <a:endCxn id="54" idx="0"/>
          </p:cNvCxnSpPr>
          <p:nvPr/>
        </p:nvCxnSpPr>
        <p:spPr>
          <a:xfrm>
            <a:off x="9677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1" idx="0"/>
            <a:endCxn id="48" idx="4"/>
          </p:cNvCxnSpPr>
          <p:nvPr/>
        </p:nvCxnSpPr>
        <p:spPr>
          <a:xfrm flipH="1" flipV="1">
            <a:off x="9448800" y="3429000"/>
            <a:ext cx="1676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8" idx="4"/>
            <a:endCxn id="49" idx="0"/>
          </p:cNvCxnSpPr>
          <p:nvPr/>
        </p:nvCxnSpPr>
        <p:spPr>
          <a:xfrm flipH="1">
            <a:off x="8915400" y="3429000"/>
            <a:ext cx="533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9" idx="4"/>
            <a:endCxn id="50" idx="0"/>
          </p:cNvCxnSpPr>
          <p:nvPr/>
        </p:nvCxnSpPr>
        <p:spPr>
          <a:xfrm>
            <a:off x="8915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53" idx="4"/>
            <a:endCxn id="55" idx="0"/>
          </p:cNvCxnSpPr>
          <p:nvPr/>
        </p:nvCxnSpPr>
        <p:spPr>
          <a:xfrm>
            <a:off x="11125200" y="52578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 Box 19"/>
          <p:cNvSpPr txBox="1">
            <a:spLocks noChangeArrowheads="1"/>
          </p:cNvSpPr>
          <p:nvPr/>
        </p:nvSpPr>
        <p:spPr bwMode="auto">
          <a:xfrm>
            <a:off x="10287000" y="2209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0 h=6</a:t>
            </a:r>
          </a:p>
        </p:txBody>
      </p:sp>
      <p:sp>
        <p:nvSpPr>
          <p:cNvPr id="65" name="Text Box 19"/>
          <p:cNvSpPr txBox="1">
            <a:spLocks noChangeArrowheads="1"/>
          </p:cNvSpPr>
          <p:nvPr/>
        </p:nvSpPr>
        <p:spPr bwMode="auto">
          <a:xfrm>
            <a:off x="8458200" y="27973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 h=5</a:t>
            </a:r>
          </a:p>
        </p:txBody>
      </p:sp>
      <p:sp>
        <p:nvSpPr>
          <p:cNvPr id="66" name="Text Box 19"/>
          <p:cNvSpPr txBox="1">
            <a:spLocks noChangeArrowheads="1"/>
          </p:cNvSpPr>
          <p:nvPr/>
        </p:nvSpPr>
        <p:spPr bwMode="auto">
          <a:xfrm>
            <a:off x="7848600" y="3733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2 h=6</a:t>
            </a:r>
          </a:p>
        </p:txBody>
      </p:sp>
      <p:sp>
        <p:nvSpPr>
          <p:cNvPr id="67" name="Text Box 19"/>
          <p:cNvSpPr txBox="1">
            <a:spLocks noChangeArrowheads="1"/>
          </p:cNvSpPr>
          <p:nvPr/>
        </p:nvSpPr>
        <p:spPr bwMode="auto">
          <a:xfrm>
            <a:off x="7848600" y="46261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3 h=7</a:t>
            </a:r>
          </a:p>
        </p:txBody>
      </p:sp>
      <p:sp>
        <p:nvSpPr>
          <p:cNvPr id="68" name="Text Box 19"/>
          <p:cNvSpPr txBox="1">
            <a:spLocks noChangeArrowheads="1"/>
          </p:cNvSpPr>
          <p:nvPr/>
        </p:nvSpPr>
        <p:spPr bwMode="auto">
          <a:xfrm>
            <a:off x="9829800" y="38100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4 h=2</a:t>
            </a:r>
          </a:p>
        </p:txBody>
      </p:sp>
      <p:sp>
        <p:nvSpPr>
          <p:cNvPr id="69" name="Text Box 19"/>
          <p:cNvSpPr txBox="1">
            <a:spLocks noChangeArrowheads="1"/>
          </p:cNvSpPr>
          <p:nvPr/>
        </p:nvSpPr>
        <p:spPr bwMode="auto">
          <a:xfrm>
            <a:off x="9829800" y="46482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6 h=0</a:t>
            </a:r>
          </a:p>
        </p:txBody>
      </p:sp>
      <p:sp>
        <p:nvSpPr>
          <p:cNvPr id="70" name="Text Box 19"/>
          <p:cNvSpPr txBox="1">
            <a:spLocks noChangeArrowheads="1"/>
          </p:cNvSpPr>
          <p:nvPr/>
        </p:nvSpPr>
        <p:spPr bwMode="auto">
          <a:xfrm>
            <a:off x="11277600" y="37117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9 h=1</a:t>
            </a:r>
          </a:p>
        </p:txBody>
      </p:sp>
      <p:sp>
        <p:nvSpPr>
          <p:cNvPr id="71" name="Text Box 19"/>
          <p:cNvSpPr txBox="1">
            <a:spLocks noChangeArrowheads="1"/>
          </p:cNvSpPr>
          <p:nvPr/>
        </p:nvSpPr>
        <p:spPr bwMode="auto">
          <a:xfrm>
            <a:off x="11277600" y="4702316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10 h=2</a:t>
            </a:r>
          </a:p>
        </p:txBody>
      </p:sp>
      <p:sp>
        <p:nvSpPr>
          <p:cNvPr id="72" name="Text Box 19"/>
          <p:cNvSpPr txBox="1">
            <a:spLocks noChangeArrowheads="1"/>
          </p:cNvSpPr>
          <p:nvPr/>
        </p:nvSpPr>
        <p:spPr bwMode="auto">
          <a:xfrm>
            <a:off x="11277600" y="5562600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12 h=0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997" grpId="0" build="p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When should A* terminate?</a:t>
            </a:r>
          </a:p>
        </p:txBody>
      </p:sp>
      <p:sp>
        <p:nvSpPr>
          <p:cNvPr id="798748" name="Rectangle 28"/>
          <p:cNvSpPr>
            <a:spLocks noGrp="1" noChangeArrowheads="1"/>
          </p:cNvSpPr>
          <p:nvPr>
            <p:ph idx="1"/>
          </p:nvPr>
        </p:nvSpPr>
        <p:spPr>
          <a:xfrm>
            <a:off x="2209800" y="1447800"/>
            <a:ext cx="9728200" cy="4105174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Should we stop when we </a:t>
            </a:r>
            <a:r>
              <a:rPr lang="en-US" dirty="0" err="1">
                <a:latin typeface="Calibri"/>
                <a:cs typeface="Calibri"/>
              </a:rPr>
              <a:t>enqueue</a:t>
            </a:r>
            <a:r>
              <a:rPr lang="en-US" dirty="0">
                <a:latin typeface="Calibri"/>
                <a:cs typeface="Calibri"/>
              </a:rPr>
              <a:t> a goal?</a:t>
            </a: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No: only stop when we </a:t>
            </a:r>
            <a:r>
              <a:rPr lang="en-US" dirty="0" err="1">
                <a:latin typeface="Calibri"/>
                <a:cs typeface="Calibri"/>
              </a:rPr>
              <a:t>dequeue</a:t>
            </a:r>
            <a:r>
              <a:rPr lang="en-US" dirty="0">
                <a:latin typeface="Calibri"/>
                <a:cs typeface="Calibri"/>
              </a:rPr>
              <a:t> a goal</a:t>
            </a:r>
          </a:p>
        </p:txBody>
      </p:sp>
      <p:sp>
        <p:nvSpPr>
          <p:cNvPr id="15364" name="AutoShape 4"/>
          <p:cNvSpPr>
            <a:spLocks noChangeArrowheads="1"/>
          </p:cNvSpPr>
          <p:nvPr/>
        </p:nvSpPr>
        <p:spPr bwMode="auto">
          <a:xfrm>
            <a:off x="3276600" y="35052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5365" name="AutoShape 6"/>
          <p:cNvSpPr>
            <a:spLocks noChangeArrowheads="1"/>
          </p:cNvSpPr>
          <p:nvPr/>
        </p:nvSpPr>
        <p:spPr bwMode="auto">
          <a:xfrm>
            <a:off x="5867400" y="44196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5366" name="AutoShape 8"/>
          <p:cNvSpPr>
            <a:spLocks noChangeArrowheads="1"/>
          </p:cNvSpPr>
          <p:nvPr/>
        </p:nvSpPr>
        <p:spPr bwMode="auto">
          <a:xfrm>
            <a:off x="5867400" y="25288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5367" name="AutoShape 9"/>
          <p:cNvSpPr>
            <a:spLocks noChangeArrowheads="1"/>
          </p:cNvSpPr>
          <p:nvPr/>
        </p:nvSpPr>
        <p:spPr bwMode="auto">
          <a:xfrm>
            <a:off x="8382000" y="35194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5368" name="Line 10"/>
          <p:cNvSpPr>
            <a:spLocks noChangeShapeType="1"/>
          </p:cNvSpPr>
          <p:nvPr/>
        </p:nvSpPr>
        <p:spPr bwMode="auto">
          <a:xfrm>
            <a:off x="6477000" y="2819400"/>
            <a:ext cx="19050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69" name="Line 13"/>
          <p:cNvSpPr>
            <a:spLocks noChangeShapeType="1"/>
          </p:cNvSpPr>
          <p:nvPr/>
        </p:nvSpPr>
        <p:spPr bwMode="auto">
          <a:xfrm flipH="1">
            <a:off x="3886200" y="2819400"/>
            <a:ext cx="1981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0" name="Line 14"/>
          <p:cNvSpPr>
            <a:spLocks noChangeShapeType="1"/>
          </p:cNvSpPr>
          <p:nvPr/>
        </p:nvSpPr>
        <p:spPr bwMode="auto">
          <a:xfrm>
            <a:off x="3886200" y="3962400"/>
            <a:ext cx="19812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1" name="Line 15"/>
          <p:cNvSpPr>
            <a:spLocks noChangeShapeType="1"/>
          </p:cNvSpPr>
          <p:nvPr/>
        </p:nvSpPr>
        <p:spPr bwMode="auto">
          <a:xfrm flipH="1">
            <a:off x="6477000" y="3962400"/>
            <a:ext cx="19050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2" name="Text Box 16"/>
          <p:cNvSpPr txBox="1">
            <a:spLocks noChangeArrowheads="1"/>
          </p:cNvSpPr>
          <p:nvPr/>
        </p:nvSpPr>
        <p:spPr bwMode="auto">
          <a:xfrm>
            <a:off x="4572000" y="26670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3" name="Text Box 19"/>
          <p:cNvSpPr txBox="1">
            <a:spLocks noChangeArrowheads="1"/>
          </p:cNvSpPr>
          <p:nvPr/>
        </p:nvSpPr>
        <p:spPr bwMode="auto">
          <a:xfrm>
            <a:off x="7315200" y="44338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5374" name="Text Box 20"/>
          <p:cNvSpPr txBox="1">
            <a:spLocks noChangeArrowheads="1"/>
          </p:cNvSpPr>
          <p:nvPr/>
        </p:nvSpPr>
        <p:spPr bwMode="auto">
          <a:xfrm>
            <a:off x="7315200" y="26812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5" name="Text Box 21"/>
          <p:cNvSpPr txBox="1">
            <a:spLocks noChangeArrowheads="1"/>
          </p:cNvSpPr>
          <p:nvPr/>
        </p:nvSpPr>
        <p:spPr bwMode="auto">
          <a:xfrm>
            <a:off x="4572000" y="44196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6" name="Text Box 22"/>
          <p:cNvSpPr txBox="1">
            <a:spLocks noChangeArrowheads="1"/>
          </p:cNvSpPr>
          <p:nvPr/>
        </p:nvSpPr>
        <p:spPr bwMode="auto">
          <a:xfrm>
            <a:off x="5867400" y="50408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1</a:t>
            </a:r>
          </a:p>
        </p:txBody>
      </p:sp>
      <p:sp>
        <p:nvSpPr>
          <p:cNvPr id="15377" name="Text Box 25"/>
          <p:cNvSpPr txBox="1">
            <a:spLocks noChangeArrowheads="1"/>
          </p:cNvSpPr>
          <p:nvPr/>
        </p:nvSpPr>
        <p:spPr bwMode="auto">
          <a:xfrm>
            <a:off x="5867400" y="21452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2</a:t>
            </a:r>
          </a:p>
        </p:txBody>
      </p:sp>
      <p:sp>
        <p:nvSpPr>
          <p:cNvPr id="15378" name="Text Box 26"/>
          <p:cNvSpPr txBox="1">
            <a:spLocks noChangeArrowheads="1"/>
          </p:cNvSpPr>
          <p:nvPr/>
        </p:nvSpPr>
        <p:spPr bwMode="auto">
          <a:xfrm>
            <a:off x="76200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5379" name="Text Box 27"/>
          <p:cNvSpPr txBox="1">
            <a:spLocks noChangeArrowheads="1"/>
          </p:cNvSpPr>
          <p:nvPr/>
        </p:nvSpPr>
        <p:spPr bwMode="auto">
          <a:xfrm>
            <a:off x="39624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>
                <a:latin typeface="Calibri"/>
                <a:cs typeface="Calibri"/>
              </a:rPr>
              <a:t>Is A* Optimal?</a:t>
            </a:r>
          </a:p>
        </p:txBody>
      </p:sp>
      <p:sp>
        <p:nvSpPr>
          <p:cNvPr id="803856" name="Rectangle 16"/>
          <p:cNvSpPr>
            <a:spLocks noGrp="1" noChangeArrowheads="1"/>
          </p:cNvSpPr>
          <p:nvPr>
            <p:ph idx="1"/>
          </p:nvPr>
        </p:nvSpPr>
        <p:spPr>
          <a:xfrm>
            <a:off x="2209800" y="5181599"/>
            <a:ext cx="9575800" cy="94456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What went wrong?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Actual bad goal cost &lt; estimated good goal cost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We need estimates to be less than actual costs!</a:t>
            </a:r>
          </a:p>
        </p:txBody>
      </p:sp>
      <p:sp>
        <p:nvSpPr>
          <p:cNvPr id="16387" name="AutoShape 3"/>
          <p:cNvSpPr>
            <a:spLocks noChangeArrowheads="1"/>
          </p:cNvSpPr>
          <p:nvPr/>
        </p:nvSpPr>
        <p:spPr bwMode="auto">
          <a:xfrm>
            <a:off x="5791200" y="17525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6388" name="AutoShape 4"/>
          <p:cNvSpPr>
            <a:spLocks noChangeArrowheads="1"/>
          </p:cNvSpPr>
          <p:nvPr/>
        </p:nvSpPr>
        <p:spPr bwMode="auto">
          <a:xfrm>
            <a:off x="8763000" y="3238499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6389" name="AutoShape 5"/>
          <p:cNvSpPr>
            <a:spLocks noChangeArrowheads="1"/>
          </p:cNvSpPr>
          <p:nvPr/>
        </p:nvSpPr>
        <p:spPr bwMode="auto">
          <a:xfrm>
            <a:off x="2819400" y="31241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38862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78486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5715000" y="129539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6</a:t>
            </a: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9448800" y="328826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0" y="4038600"/>
            <a:ext cx="12192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5</a:t>
            </a:r>
          </a:p>
        </p:txBody>
      </p:sp>
      <p:sp>
        <p:nvSpPr>
          <p:cNvPr id="16398" name="Text Box 15"/>
          <p:cNvSpPr txBox="1">
            <a:spLocks noChangeArrowheads="1"/>
          </p:cNvSpPr>
          <p:nvPr/>
        </p:nvSpPr>
        <p:spPr bwMode="auto">
          <a:xfrm>
            <a:off x="3505200" y="3200399"/>
            <a:ext cx="762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</a:t>
            </a:r>
            <a:r>
              <a:rPr lang="en-US" sz="2000" dirty="0">
                <a:latin typeface="Calibri"/>
                <a:cs typeface="Calibri"/>
              </a:rPr>
              <a:t> = </a:t>
            </a:r>
            <a:r>
              <a:rPr lang="en-US" sz="2000" i="1" dirty="0">
                <a:latin typeface="Calibri"/>
                <a:cs typeface="Calibri"/>
              </a:rPr>
              <a:t>7</a:t>
            </a:r>
          </a:p>
        </p:txBody>
      </p:sp>
      <p:cxnSp>
        <p:nvCxnSpPr>
          <p:cNvPr id="26" name="Curved Connector 25"/>
          <p:cNvCxnSpPr>
            <a:stCxn id="16389" idx="2"/>
            <a:endCxn id="16388" idx="2"/>
          </p:cNvCxnSpPr>
          <p:nvPr/>
        </p:nvCxnSpPr>
        <p:spPr>
          <a:xfrm rot="16200000" flipH="1">
            <a:off x="6038850" y="781049"/>
            <a:ext cx="114301" cy="5943600"/>
          </a:xfrm>
          <a:prstGeom prst="curvedConnector3">
            <a:avLst>
              <a:gd name="adj1" fmla="val 792305"/>
            </a:avLst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6389" idx="0"/>
            <a:endCxn id="16387" idx="1"/>
          </p:cNvCxnSpPr>
          <p:nvPr/>
        </p:nvCxnSpPr>
        <p:spPr>
          <a:xfrm rot="5400000" flipH="1" flipV="1">
            <a:off x="3914776" y="1247774"/>
            <a:ext cx="1085849" cy="266700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27"/>
          <p:cNvCxnSpPr>
            <a:stCxn id="16387" idx="3"/>
            <a:endCxn id="16388" idx="0"/>
          </p:cNvCxnSpPr>
          <p:nvPr/>
        </p:nvCxnSpPr>
        <p:spPr>
          <a:xfrm>
            <a:off x="6400800" y="2038349"/>
            <a:ext cx="2667000" cy="120015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Admissible Heuristics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543" y="1219379"/>
            <a:ext cx="6398914" cy="483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40661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Recap: Search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3873" y="76200"/>
            <a:ext cx="8067052" cy="6057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392685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Admissibility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068" y="1143000"/>
            <a:ext cx="5555264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1595" y="1143152"/>
            <a:ext cx="5397497" cy="4076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572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libri" pitchFamily="34" charset="0"/>
              </a:rPr>
              <a:t>Inadmissible (pessimistic) heuristics break optimality by trapping good plans on the fringe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libri" pitchFamily="34" charset="0"/>
              </a:rPr>
              <a:t>Admissible (optimistic) heuristics slow down bad plans but never outweigh true costs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Admissible Heuristics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11277600" cy="4876800"/>
          </a:xfrm>
        </p:spPr>
        <p:txBody>
          <a:bodyPr/>
          <a:lstStyle/>
          <a:p>
            <a:pPr eaLnBrk="1" hangingPunct="1"/>
            <a:r>
              <a:rPr lang="en-US" dirty="0"/>
              <a:t>A heuristic </a:t>
            </a:r>
            <a:r>
              <a:rPr lang="en-US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/>
              <a:t> is </a:t>
            </a:r>
            <a:r>
              <a:rPr lang="en-US" i="1" dirty="0">
                <a:solidFill>
                  <a:srgbClr val="C00000"/>
                </a:solidFill>
              </a:rPr>
              <a:t>admissible</a:t>
            </a:r>
            <a:r>
              <a:rPr lang="en-US" i="1" dirty="0"/>
              <a:t> </a:t>
            </a:r>
            <a:r>
              <a:rPr lang="en-US" dirty="0"/>
              <a:t>(optimistic) if: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eaLnBrk="1" hangingPunct="1">
              <a:buFont typeface="Wingdings" pitchFamily="2" charset="2"/>
              <a:buNone/>
            </a:pPr>
            <a:r>
              <a:rPr lang="en-US" dirty="0"/>
              <a:t>	where               is the true cost to a nearest goal</a:t>
            </a:r>
          </a:p>
          <a:p>
            <a:pPr eaLnBrk="1" hangingPunct="1">
              <a:buFont typeface="Wingdings" pitchFamily="2" charset="2"/>
              <a:buNone/>
            </a:pPr>
            <a:endParaRPr lang="en-US" sz="1600" dirty="0"/>
          </a:p>
          <a:p>
            <a:pPr eaLnBrk="1" hangingPunct="1"/>
            <a:r>
              <a:rPr lang="en-US" dirty="0"/>
              <a:t>Examples: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Coming up with admissible heuristics is most of what’s involved in using A* in practice.</a:t>
            </a: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4343400" y="2133600"/>
            <a:ext cx="3130785" cy="403304"/>
          </a:xfrm>
          <a:prstGeom prst="rect">
            <a:avLst/>
          </a:prstGeom>
          <a:noFill/>
          <a:ln/>
          <a:effectLst/>
        </p:spPr>
      </p:pic>
      <p:pic>
        <p:nvPicPr>
          <p:cNvPr id="17413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33600" y="2949575"/>
            <a:ext cx="979488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7661275" y="4114804"/>
            <a:ext cx="2641750" cy="599323"/>
            <a:chOff x="2098675" y="4903173"/>
            <a:chExt cx="1406525" cy="319544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2727325" y="5028769"/>
              <a:ext cx="495300" cy="0"/>
            </a:xfrm>
            <a:prstGeom prst="line">
              <a:avLst/>
            </a:prstGeom>
            <a:ln w="762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2655888" y="5125744"/>
              <a:ext cx="636587" cy="0"/>
            </a:xfrm>
            <a:prstGeom prst="line">
              <a:avLst/>
            </a:prstGeom>
            <a:ln w="762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2479675" y="4930204"/>
              <a:ext cx="1025525" cy="1590"/>
            </a:xfrm>
            <a:prstGeom prst="line">
              <a:avLst/>
            </a:prstGeom>
            <a:ln w="762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2586038" y="5221128"/>
              <a:ext cx="812800" cy="1589"/>
            </a:xfrm>
            <a:prstGeom prst="line">
              <a:avLst/>
            </a:prstGeom>
            <a:ln w="762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24" name="TextBox 150"/>
            <p:cNvSpPr txBox="1">
              <a:spLocks noChangeArrowheads="1"/>
            </p:cNvSpPr>
            <p:nvPr/>
          </p:nvSpPr>
          <p:spPr bwMode="auto">
            <a:xfrm>
              <a:off x="2098675" y="4903173"/>
              <a:ext cx="304800" cy="278968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</a:p>
          </p:txBody>
        </p:sp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3314701" y="3962400"/>
            <a:ext cx="2663825" cy="1196975"/>
            <a:chOff x="4724400" y="4114800"/>
            <a:chExt cx="2663541" cy="1197700"/>
          </a:xfrm>
        </p:grpSpPr>
        <p:pic>
          <p:nvPicPr>
            <p:cNvPr id="1741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724400" y="41148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4" name="Straight Arrow Connector 13"/>
            <p:cNvCxnSpPr/>
            <p:nvPr/>
          </p:nvCxnSpPr>
          <p:spPr bwMode="auto">
            <a:xfrm rot="10800000" flipV="1">
              <a:off x="4952976" y="4553215"/>
              <a:ext cx="1125418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18" name="TextBox 17"/>
            <p:cNvSpPr txBox="1">
              <a:spLocks noChangeArrowheads="1"/>
            </p:cNvSpPr>
            <p:nvPr/>
          </p:nvSpPr>
          <p:spPr bwMode="auto">
            <a:xfrm>
              <a:off x="5105401" y="4648200"/>
              <a:ext cx="548590" cy="52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rot="5400000">
              <a:off x="4648785" y="4876468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Optimality of A* Tree Search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6501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429009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Optimality of A* Tree Search</a:t>
            </a:r>
          </a:p>
        </p:txBody>
      </p:sp>
      <p:sp>
        <p:nvSpPr>
          <p:cNvPr id="18447" name="Content Placeholder 19"/>
          <p:cNvSpPr>
            <a:spLocks noGrp="1"/>
          </p:cNvSpPr>
          <p:nvPr>
            <p:ph idx="1"/>
          </p:nvPr>
        </p:nvSpPr>
        <p:spPr>
          <a:xfrm>
            <a:off x="1371440" y="1447800"/>
            <a:ext cx="5029200" cy="452596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Assume:</a:t>
            </a:r>
          </a:p>
          <a:p>
            <a:r>
              <a:rPr lang="en-US" sz="2400" dirty="0">
                <a:latin typeface="Calibri"/>
                <a:cs typeface="Calibri"/>
              </a:rPr>
              <a:t>A is an optimal goal node</a:t>
            </a:r>
          </a:p>
          <a:p>
            <a:r>
              <a:rPr lang="en-US" sz="2400" dirty="0">
                <a:latin typeface="Calibri"/>
                <a:cs typeface="Calibri"/>
              </a:rPr>
              <a:t>B is a suboptimal goal node</a:t>
            </a:r>
          </a:p>
          <a:p>
            <a:r>
              <a:rPr lang="en-US" sz="2400" dirty="0">
                <a:latin typeface="Calibri"/>
                <a:cs typeface="Calibri"/>
              </a:rPr>
              <a:t>h is admissible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Calibri"/>
              <a:cs typeface="Calibri"/>
            </a:endParaRPr>
          </a:p>
          <a:p>
            <a:pPr>
              <a:lnSpc>
                <a:spcPct val="150000"/>
              </a:lnSpc>
              <a:buNone/>
            </a:pPr>
            <a:r>
              <a:rPr lang="en-US" sz="2400" dirty="0">
                <a:latin typeface="Calibri"/>
                <a:cs typeface="Calibri"/>
              </a:rPr>
              <a:t>Claim:</a:t>
            </a:r>
          </a:p>
          <a:p>
            <a:r>
              <a:rPr lang="en-US" sz="2400" dirty="0">
                <a:latin typeface="Calibri"/>
                <a:cs typeface="Calibri"/>
              </a:rPr>
              <a:t>A will exit the fringe before B</a:t>
            </a:r>
          </a:p>
        </p:txBody>
      </p:sp>
      <p:sp>
        <p:nvSpPr>
          <p:cNvPr id="17" name="Freeform 12"/>
          <p:cNvSpPr>
            <a:spLocks/>
          </p:cNvSpPr>
          <p:nvPr/>
        </p:nvSpPr>
        <p:spPr bwMode="auto">
          <a:xfrm>
            <a:off x="7384889" y="1789113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" name="Oval 13"/>
          <p:cNvSpPr>
            <a:spLocks noChangeArrowheads="1"/>
          </p:cNvSpPr>
          <p:nvPr/>
        </p:nvSpPr>
        <p:spPr bwMode="auto">
          <a:xfrm>
            <a:off x="8507250" y="214471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8983501" y="2135187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Text Box 15"/>
          <p:cNvSpPr txBox="1">
            <a:spLocks noChangeArrowheads="1"/>
          </p:cNvSpPr>
          <p:nvPr/>
        </p:nvSpPr>
        <p:spPr bwMode="auto">
          <a:xfrm>
            <a:off x="8637425" y="1995486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9989976" y="38322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7703976" y="35274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3" name="Oval 21"/>
          <p:cNvSpPr>
            <a:spLocks noChangeArrowheads="1"/>
          </p:cNvSpPr>
          <p:nvPr/>
        </p:nvSpPr>
        <p:spPr bwMode="auto">
          <a:xfrm>
            <a:off x="8739026" y="171926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28" name="Picture 2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0334304" y="3819722"/>
            <a:ext cx="257496" cy="241101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285983" y="3514921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32961525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ular Callout 44"/>
          <p:cNvSpPr/>
          <p:nvPr/>
        </p:nvSpPr>
        <p:spPr>
          <a:xfrm>
            <a:off x="5410200" y="4572000"/>
            <a:ext cx="6553200" cy="1905000"/>
          </a:xfrm>
          <a:prstGeom prst="wedgeRoundRectCallout">
            <a:avLst>
              <a:gd name="adj1" fmla="val -60117"/>
              <a:gd name="adj2" fmla="val -90421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</p:txBody>
      </p:sp>
      <p:pic>
        <p:nvPicPr>
          <p:cNvPr id="2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715000" y="4903471"/>
            <a:ext cx="3013075" cy="31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9144000" y="4822578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Definition of f-cost</a:t>
            </a:r>
          </a:p>
        </p:txBody>
      </p:sp>
      <p:pic>
        <p:nvPicPr>
          <p:cNvPr id="25" name="Picture 2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5714998" y="5374957"/>
            <a:ext cx="1864893" cy="318467"/>
          </a:xfrm>
          <a:prstGeom prst="rect">
            <a:avLst/>
          </a:prstGeom>
          <a:noFill/>
          <a:ln/>
          <a:effectLst/>
        </p:spPr>
      </p:pic>
      <p:sp>
        <p:nvSpPr>
          <p:cNvPr id="24" name="TextBox 23"/>
          <p:cNvSpPr txBox="1"/>
          <p:nvPr/>
        </p:nvSpPr>
        <p:spPr>
          <a:xfrm>
            <a:off x="9144000" y="5284243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Admissibility of h</a:t>
            </a:r>
          </a:p>
        </p:txBody>
      </p:sp>
      <p:sp>
        <p:nvSpPr>
          <p:cNvPr id="27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8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2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3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46" name="Oval 45"/>
          <p:cNvSpPr/>
          <p:nvPr/>
        </p:nvSpPr>
        <p:spPr>
          <a:xfrm rot="1800000">
            <a:off x="7335252" y="2272604"/>
            <a:ext cx="954869" cy="155526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9" name="Picture 2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5731099" y="5867401"/>
            <a:ext cx="1944584" cy="318518"/>
          </a:xfrm>
          <a:prstGeom prst="rect">
            <a:avLst/>
          </a:prstGeom>
          <a:noFill/>
          <a:ln/>
          <a:effectLst/>
        </p:spPr>
      </p:pic>
      <p:sp>
        <p:nvSpPr>
          <p:cNvPr id="48" name="TextBox 47"/>
          <p:cNvSpPr txBox="1"/>
          <p:nvPr/>
        </p:nvSpPr>
        <p:spPr>
          <a:xfrm>
            <a:off x="9144000" y="5741443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h = 0 at a goal</a:t>
            </a:r>
          </a:p>
        </p:txBody>
      </p:sp>
      <p:pic>
        <p:nvPicPr>
          <p:cNvPr id="26" name="Picture 25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13482608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1" grpId="0"/>
      <p:bldP spid="24" grpId="0"/>
      <p:bldP spid="27" grpId="0" animBg="1"/>
      <p:bldP spid="40" grpId="0" animBg="1"/>
      <p:bldP spid="46" grpId="0" animBg="1"/>
      <p:bldP spid="4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5562600" y="4572000"/>
            <a:ext cx="6400800" cy="1371600"/>
          </a:xfrm>
          <a:prstGeom prst="wedgeRoundRectCallout">
            <a:avLst>
              <a:gd name="adj1" fmla="val -75813"/>
              <a:gd name="adj2" fmla="val -77449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f(A) is less than f(B)</a:t>
            </a:r>
          </a:p>
        </p:txBody>
      </p:sp>
      <p:pic>
        <p:nvPicPr>
          <p:cNvPr id="27" name="Picture 2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6512222" y="5354956"/>
            <a:ext cx="1930189" cy="318668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6497464" y="4881879"/>
            <a:ext cx="1914135" cy="318704"/>
          </a:xfrm>
          <a:prstGeom prst="rect">
            <a:avLst/>
          </a:prstGeom>
          <a:noFill/>
          <a:ln/>
          <a:effectLst/>
        </p:spPr>
      </p:pic>
      <p:sp>
        <p:nvSpPr>
          <p:cNvPr id="25" name="TextBox 24"/>
          <p:cNvSpPr txBox="1"/>
          <p:nvPr/>
        </p:nvSpPr>
        <p:spPr>
          <a:xfrm>
            <a:off x="9296400" y="4785610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B is suboptimal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296400" y="5242810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h = 0 at a goal</a:t>
            </a:r>
          </a:p>
        </p:txBody>
      </p:sp>
      <p:sp>
        <p:nvSpPr>
          <p:cNvPr id="29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56" name="Oval 55"/>
          <p:cNvSpPr/>
          <p:nvPr/>
        </p:nvSpPr>
        <p:spPr>
          <a:xfrm rot="359986">
            <a:off x="7040951" y="3019060"/>
            <a:ext cx="3870153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8932140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5" grpId="0"/>
      <p:bldP spid="26" grpId="0"/>
      <p:bldP spid="5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7391400" y="4800600"/>
            <a:ext cx="3733800" cy="914400"/>
          </a:xfrm>
          <a:prstGeom prst="wedgeRoundRectCallout">
            <a:avLst>
              <a:gd name="adj1" fmla="val -141787"/>
              <a:gd name="adj2" fmla="val -64255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f(A) is less than f(B)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expands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All ancestors of A expand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 expands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A* search is optimal</a:t>
            </a:r>
          </a:p>
        </p:txBody>
      </p:sp>
      <p:pic>
        <p:nvPicPr>
          <p:cNvPr id="19" name="Picture 1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7709669" y="5105400"/>
            <a:ext cx="3110735" cy="318731"/>
          </a:xfrm>
          <a:prstGeom prst="rect">
            <a:avLst/>
          </a:prstGeom>
          <a:noFill/>
          <a:ln/>
          <a:effectLst/>
        </p:spPr>
      </p:pic>
      <p:sp>
        <p:nvSpPr>
          <p:cNvPr id="29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23" name="Oval 22"/>
          <p:cNvSpPr/>
          <p:nvPr/>
        </p:nvSpPr>
        <p:spPr>
          <a:xfrm rot="1372885">
            <a:off x="7307550" y="2652452"/>
            <a:ext cx="3645108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42257576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23" grpId="0" animBg="1"/>
      <p:bldP spid="23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90800"/>
            <a:ext cx="12192000" cy="1143000"/>
          </a:xfrm>
        </p:spPr>
        <p:txBody>
          <a:bodyPr/>
          <a:lstStyle/>
          <a:p>
            <a:pPr eaLnBrk="1" hangingPunct="1"/>
            <a:r>
              <a:rPr lang="en-US" sz="6000" dirty="0"/>
              <a:t>Properties of A*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14400"/>
            <a:ext cx="1219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94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Properties of A*</a:t>
            </a: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466725" y="1441451"/>
            <a:ext cx="8229600" cy="524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/>
          <a:lstStyle/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20484" name="Freeform 88"/>
          <p:cNvSpPr>
            <a:spLocks/>
          </p:cNvSpPr>
          <p:nvPr/>
        </p:nvSpPr>
        <p:spPr bwMode="auto">
          <a:xfrm>
            <a:off x="2895600" y="2703514"/>
            <a:ext cx="2438400" cy="20970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5" name="Freeform 126"/>
          <p:cNvSpPr>
            <a:spLocks/>
          </p:cNvSpPr>
          <p:nvPr/>
        </p:nvSpPr>
        <p:spPr bwMode="auto">
          <a:xfrm>
            <a:off x="3429001" y="2667001"/>
            <a:ext cx="1371555" cy="1598510"/>
          </a:xfrm>
          <a:custGeom>
            <a:avLst/>
            <a:gdLst>
              <a:gd name="T0" fmla="*/ 2147483647 w 769"/>
              <a:gd name="T1" fmla="*/ 0 h 1239"/>
              <a:gd name="T2" fmla="*/ 0 w 769"/>
              <a:gd name="T3" fmla="*/ 2147483647 h 1239"/>
              <a:gd name="T4" fmla="*/ 2147483647 w 769"/>
              <a:gd name="T5" fmla="*/ 2147483647 h 1239"/>
              <a:gd name="T6" fmla="*/ 2147483647 w 769"/>
              <a:gd name="T7" fmla="*/ 2147483647 h 1239"/>
              <a:gd name="T8" fmla="*/ 2147483647 w 769"/>
              <a:gd name="T9" fmla="*/ 2147483647 h 1239"/>
              <a:gd name="T10" fmla="*/ 2147483647 w 769"/>
              <a:gd name="T11" fmla="*/ 2147483647 h 1239"/>
              <a:gd name="T12" fmla="*/ 2147483647 w 769"/>
              <a:gd name="T13" fmla="*/ 2147483647 h 1239"/>
              <a:gd name="T14" fmla="*/ 2147483647 w 769"/>
              <a:gd name="T15" fmla="*/ 0 h 123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69"/>
              <a:gd name="T25" fmla="*/ 0 h 1239"/>
              <a:gd name="T26" fmla="*/ 769 w 769"/>
              <a:gd name="T27" fmla="*/ 1239 h 1239"/>
              <a:gd name="connsiteX0" fmla="*/ 5618 w 11235"/>
              <a:gd name="connsiteY0" fmla="*/ 0 h 10000"/>
              <a:gd name="connsiteX1" fmla="*/ 0 w 11235"/>
              <a:gd name="connsiteY1" fmla="*/ 6199 h 10000"/>
              <a:gd name="connsiteX2" fmla="*/ 1873 w 11235"/>
              <a:gd name="connsiteY2" fmla="*/ 6973 h 10000"/>
              <a:gd name="connsiteX3" fmla="*/ 4993 w 11235"/>
              <a:gd name="connsiteY3" fmla="*/ 7748 h 10000"/>
              <a:gd name="connsiteX4" fmla="*/ 6957 w 11235"/>
              <a:gd name="connsiteY4" fmla="*/ 6538 h 10000"/>
              <a:gd name="connsiteX5" fmla="*/ 9272 w 11235"/>
              <a:gd name="connsiteY5" fmla="*/ 9621 h 10000"/>
              <a:gd name="connsiteX6" fmla="*/ 11235 w 11235"/>
              <a:gd name="connsiteY6" fmla="*/ 6199 h 10000"/>
              <a:gd name="connsiteX7" fmla="*/ 5618 w 11235"/>
              <a:gd name="connsiteY7" fmla="*/ 0 h 10000"/>
              <a:gd name="connsiteX0" fmla="*/ 5618 w 11235"/>
              <a:gd name="connsiteY0" fmla="*/ 0 h 8127"/>
              <a:gd name="connsiteX1" fmla="*/ 0 w 11235"/>
              <a:gd name="connsiteY1" fmla="*/ 6199 h 8127"/>
              <a:gd name="connsiteX2" fmla="*/ 1873 w 11235"/>
              <a:gd name="connsiteY2" fmla="*/ 6973 h 8127"/>
              <a:gd name="connsiteX3" fmla="*/ 4993 w 11235"/>
              <a:gd name="connsiteY3" fmla="*/ 7748 h 8127"/>
              <a:gd name="connsiteX4" fmla="*/ 6957 w 11235"/>
              <a:gd name="connsiteY4" fmla="*/ 6538 h 8127"/>
              <a:gd name="connsiteX5" fmla="*/ 9987 w 11235"/>
              <a:gd name="connsiteY5" fmla="*/ 7748 h 8127"/>
              <a:gd name="connsiteX6" fmla="*/ 11235 w 11235"/>
              <a:gd name="connsiteY6" fmla="*/ 6199 h 8127"/>
              <a:gd name="connsiteX7" fmla="*/ 5618 w 11235"/>
              <a:gd name="connsiteY7" fmla="*/ 0 h 8127"/>
              <a:gd name="connsiteX0" fmla="*/ 5000 w 10000"/>
              <a:gd name="connsiteY0" fmla="*/ 0 h 10000"/>
              <a:gd name="connsiteX1" fmla="*/ 0 w 10000"/>
              <a:gd name="connsiteY1" fmla="*/ 7628 h 10000"/>
              <a:gd name="connsiteX2" fmla="*/ 1667 w 10000"/>
              <a:gd name="connsiteY2" fmla="*/ 9057 h 10000"/>
              <a:gd name="connsiteX3" fmla="*/ 4444 w 10000"/>
              <a:gd name="connsiteY3" fmla="*/ 9534 h 10000"/>
              <a:gd name="connsiteX4" fmla="*/ 6192 w 10000"/>
              <a:gd name="connsiteY4" fmla="*/ 8045 h 10000"/>
              <a:gd name="connsiteX5" fmla="*/ 8889 w 10000"/>
              <a:gd name="connsiteY5" fmla="*/ 9534 h 10000"/>
              <a:gd name="connsiteX6" fmla="*/ 10000 w 10000"/>
              <a:gd name="connsiteY6" fmla="*/ 7628 h 10000"/>
              <a:gd name="connsiteX7" fmla="*/ 5000 w 10000"/>
              <a:gd name="connsiteY7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0000">
                <a:moveTo>
                  <a:pt x="5000" y="0"/>
                </a:moveTo>
                <a:lnTo>
                  <a:pt x="0" y="7628"/>
                </a:lnTo>
                <a:lnTo>
                  <a:pt x="1667" y="9057"/>
                </a:lnTo>
                <a:cubicBezTo>
                  <a:pt x="1667" y="9057"/>
                  <a:pt x="3611" y="9851"/>
                  <a:pt x="4444" y="9534"/>
                </a:cubicBezTo>
                <a:cubicBezTo>
                  <a:pt x="5197" y="9872"/>
                  <a:pt x="5452" y="8045"/>
                  <a:pt x="6192" y="8045"/>
                </a:cubicBezTo>
                <a:cubicBezTo>
                  <a:pt x="6933" y="8045"/>
                  <a:pt x="8530" y="10000"/>
                  <a:pt x="8889" y="9534"/>
                </a:cubicBezTo>
                <a:cubicBezTo>
                  <a:pt x="9537" y="8819"/>
                  <a:pt x="9514" y="8243"/>
                  <a:pt x="10000" y="7628"/>
                </a:cubicBezTo>
                <a:lnTo>
                  <a:pt x="5000" y="0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6" name="Oval 89"/>
          <p:cNvSpPr>
            <a:spLocks noChangeArrowheads="1"/>
          </p:cNvSpPr>
          <p:nvPr/>
        </p:nvSpPr>
        <p:spPr bwMode="auto">
          <a:xfrm>
            <a:off x="3789364" y="305911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7" name="Oval 90"/>
          <p:cNvSpPr>
            <a:spLocks noChangeArrowheads="1"/>
          </p:cNvSpPr>
          <p:nvPr/>
        </p:nvSpPr>
        <p:spPr bwMode="auto">
          <a:xfrm>
            <a:off x="4265613" y="30495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8" name="Text Box 91"/>
          <p:cNvSpPr txBox="1">
            <a:spLocks noChangeArrowheads="1"/>
          </p:cNvSpPr>
          <p:nvPr/>
        </p:nvSpPr>
        <p:spPr bwMode="auto">
          <a:xfrm>
            <a:off x="3919539" y="2909889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89" name="Freeform 92"/>
          <p:cNvSpPr>
            <a:spLocks/>
          </p:cNvSpPr>
          <p:nvPr/>
        </p:nvSpPr>
        <p:spPr bwMode="auto">
          <a:xfrm>
            <a:off x="3902075" y="28638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0" name="Text Box 93"/>
          <p:cNvSpPr txBox="1">
            <a:spLocks noChangeArrowheads="1"/>
          </p:cNvSpPr>
          <p:nvPr/>
        </p:nvSpPr>
        <p:spPr bwMode="auto">
          <a:xfrm>
            <a:off x="4303713" y="266224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491" name="Oval 95"/>
          <p:cNvSpPr>
            <a:spLocks noChangeArrowheads="1"/>
          </p:cNvSpPr>
          <p:nvPr/>
        </p:nvSpPr>
        <p:spPr bwMode="auto">
          <a:xfrm>
            <a:off x="3962401" y="4079875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2" name="Oval 99"/>
          <p:cNvSpPr>
            <a:spLocks noChangeArrowheads="1"/>
          </p:cNvSpPr>
          <p:nvPr/>
        </p:nvSpPr>
        <p:spPr bwMode="auto">
          <a:xfrm>
            <a:off x="4021139" y="2633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3" name="Freeform 109"/>
          <p:cNvSpPr>
            <a:spLocks/>
          </p:cNvSpPr>
          <p:nvPr/>
        </p:nvSpPr>
        <p:spPr bwMode="auto">
          <a:xfrm>
            <a:off x="7010400" y="2668589"/>
            <a:ext cx="2438400" cy="2132012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4" name="Freeform 127"/>
          <p:cNvSpPr>
            <a:spLocks/>
          </p:cNvSpPr>
          <p:nvPr/>
        </p:nvSpPr>
        <p:spPr bwMode="auto">
          <a:xfrm>
            <a:off x="7848610" y="2667000"/>
            <a:ext cx="762001" cy="1524000"/>
          </a:xfrm>
          <a:custGeom>
            <a:avLst/>
            <a:gdLst>
              <a:gd name="T0" fmla="*/ 2147483647 w 591"/>
              <a:gd name="T1" fmla="*/ 0 h 960"/>
              <a:gd name="T2" fmla="*/ 0 w 591"/>
              <a:gd name="T3" fmla="*/ 2147483647 h 960"/>
              <a:gd name="T4" fmla="*/ 2147483647 w 591"/>
              <a:gd name="T5" fmla="*/ 2147483647 h 960"/>
              <a:gd name="T6" fmla="*/ 2147483647 w 591"/>
              <a:gd name="T7" fmla="*/ 2147483647 h 960"/>
              <a:gd name="T8" fmla="*/ 2147483647 w 591"/>
              <a:gd name="T9" fmla="*/ 2147483647 h 960"/>
              <a:gd name="T10" fmla="*/ 2147483647 w 591"/>
              <a:gd name="T11" fmla="*/ 2147483647 h 960"/>
              <a:gd name="T12" fmla="*/ 2147483647 w 591"/>
              <a:gd name="T13" fmla="*/ 0 h 9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91"/>
              <a:gd name="T22" fmla="*/ 0 h 960"/>
              <a:gd name="T23" fmla="*/ 591 w 591"/>
              <a:gd name="T24" fmla="*/ 960 h 960"/>
              <a:gd name="connsiteX0" fmla="*/ 5110 w 9171"/>
              <a:gd name="connsiteY0" fmla="*/ 0 h 10000"/>
              <a:gd name="connsiteX1" fmla="*/ 0 w 9171"/>
              <a:gd name="connsiteY1" fmla="*/ 5510 h 10000"/>
              <a:gd name="connsiteX2" fmla="*/ 2843 w 9171"/>
              <a:gd name="connsiteY2" fmla="*/ 7052 h 10000"/>
              <a:gd name="connsiteX3" fmla="*/ 4298 w 9171"/>
              <a:gd name="connsiteY3" fmla="*/ 10000 h 10000"/>
              <a:gd name="connsiteX4" fmla="*/ 6633 w 9171"/>
              <a:gd name="connsiteY4" fmla="*/ 6573 h 10000"/>
              <a:gd name="connsiteX5" fmla="*/ 9171 w 9171"/>
              <a:gd name="connsiteY5" fmla="*/ 4500 h 10000"/>
              <a:gd name="connsiteX6" fmla="*/ 5110 w 9171"/>
              <a:gd name="connsiteY6" fmla="*/ 0 h 10000"/>
              <a:gd name="connsiteX0" fmla="*/ 5572 w 10000"/>
              <a:gd name="connsiteY0" fmla="*/ 0 h 10000"/>
              <a:gd name="connsiteX1" fmla="*/ 0 w 10000"/>
              <a:gd name="connsiteY1" fmla="*/ 5510 h 10000"/>
              <a:gd name="connsiteX2" fmla="*/ 2915 w 10000"/>
              <a:gd name="connsiteY2" fmla="*/ 7500 h 10000"/>
              <a:gd name="connsiteX3" fmla="*/ 4687 w 10000"/>
              <a:gd name="connsiteY3" fmla="*/ 10000 h 10000"/>
              <a:gd name="connsiteX4" fmla="*/ 7233 w 10000"/>
              <a:gd name="connsiteY4" fmla="*/ 6573 h 10000"/>
              <a:gd name="connsiteX5" fmla="*/ 10000 w 10000"/>
              <a:gd name="connsiteY5" fmla="*/ 4500 h 10000"/>
              <a:gd name="connsiteX6" fmla="*/ 5572 w 10000"/>
              <a:gd name="connsiteY6" fmla="*/ 0 h 10000"/>
              <a:gd name="connsiteX0" fmla="*/ 4428 w 8856"/>
              <a:gd name="connsiteY0" fmla="*/ 0 h 10000"/>
              <a:gd name="connsiteX1" fmla="*/ 0 w 8856"/>
              <a:gd name="connsiteY1" fmla="*/ 4500 h 10000"/>
              <a:gd name="connsiteX2" fmla="*/ 1771 w 8856"/>
              <a:gd name="connsiteY2" fmla="*/ 7500 h 10000"/>
              <a:gd name="connsiteX3" fmla="*/ 3543 w 8856"/>
              <a:gd name="connsiteY3" fmla="*/ 10000 h 10000"/>
              <a:gd name="connsiteX4" fmla="*/ 6089 w 8856"/>
              <a:gd name="connsiteY4" fmla="*/ 6573 h 10000"/>
              <a:gd name="connsiteX5" fmla="*/ 8856 w 8856"/>
              <a:gd name="connsiteY5" fmla="*/ 4500 h 10000"/>
              <a:gd name="connsiteX6" fmla="*/ 4428 w 8856"/>
              <a:gd name="connsiteY6" fmla="*/ 0 h 10000"/>
              <a:gd name="connsiteX0" fmla="*/ 5000 w 10000"/>
              <a:gd name="connsiteY0" fmla="*/ 0 h 10000"/>
              <a:gd name="connsiteX1" fmla="*/ 0 w 10000"/>
              <a:gd name="connsiteY1" fmla="*/ 4500 h 10000"/>
              <a:gd name="connsiteX2" fmla="*/ 2000 w 10000"/>
              <a:gd name="connsiteY2" fmla="*/ 6500 h 10000"/>
              <a:gd name="connsiteX3" fmla="*/ 4001 w 10000"/>
              <a:gd name="connsiteY3" fmla="*/ 10000 h 10000"/>
              <a:gd name="connsiteX4" fmla="*/ 6876 w 10000"/>
              <a:gd name="connsiteY4" fmla="*/ 6573 h 10000"/>
              <a:gd name="connsiteX5" fmla="*/ 10000 w 10000"/>
              <a:gd name="connsiteY5" fmla="*/ 4500 h 10000"/>
              <a:gd name="connsiteX6" fmla="*/ 5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5000" y="0"/>
                </a:moveTo>
                <a:cubicBezTo>
                  <a:pt x="3166" y="1479"/>
                  <a:pt x="3041" y="1792"/>
                  <a:pt x="0" y="4500"/>
                </a:cubicBezTo>
                <a:cubicBezTo>
                  <a:pt x="958" y="5511"/>
                  <a:pt x="1145" y="5740"/>
                  <a:pt x="2000" y="6500"/>
                </a:cubicBezTo>
                <a:cubicBezTo>
                  <a:pt x="2000" y="6500"/>
                  <a:pt x="2416" y="8542"/>
                  <a:pt x="4001" y="10000"/>
                </a:cubicBezTo>
                <a:cubicBezTo>
                  <a:pt x="6021" y="8490"/>
                  <a:pt x="5875" y="7490"/>
                  <a:pt x="6876" y="6573"/>
                </a:cubicBezTo>
                <a:cubicBezTo>
                  <a:pt x="7875" y="5656"/>
                  <a:pt x="9125" y="5146"/>
                  <a:pt x="10000" y="4500"/>
                </a:cubicBezTo>
                <a:cubicBezTo>
                  <a:pt x="7000" y="1750"/>
                  <a:pt x="6250" y="1125"/>
                  <a:pt x="5000" y="0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5" name="Oval 110"/>
          <p:cNvSpPr>
            <a:spLocks noChangeArrowheads="1"/>
          </p:cNvSpPr>
          <p:nvPr/>
        </p:nvSpPr>
        <p:spPr bwMode="auto">
          <a:xfrm>
            <a:off x="7904164" y="30241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6" name="Oval 111"/>
          <p:cNvSpPr>
            <a:spLocks noChangeArrowheads="1"/>
          </p:cNvSpPr>
          <p:nvPr/>
        </p:nvSpPr>
        <p:spPr bwMode="auto">
          <a:xfrm>
            <a:off x="8380413" y="3014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7" name="Text Box 112"/>
          <p:cNvSpPr txBox="1">
            <a:spLocks noChangeArrowheads="1"/>
          </p:cNvSpPr>
          <p:nvPr/>
        </p:nvSpPr>
        <p:spPr bwMode="auto">
          <a:xfrm>
            <a:off x="8034339" y="2874964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98" name="Freeform 113"/>
          <p:cNvSpPr>
            <a:spLocks/>
          </p:cNvSpPr>
          <p:nvPr/>
        </p:nvSpPr>
        <p:spPr bwMode="auto">
          <a:xfrm>
            <a:off x="8016875" y="2828926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9" name="Text Box 114"/>
          <p:cNvSpPr txBox="1">
            <a:spLocks noChangeArrowheads="1"/>
          </p:cNvSpPr>
          <p:nvPr/>
        </p:nvSpPr>
        <p:spPr bwMode="auto">
          <a:xfrm>
            <a:off x="8418513" y="2627314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500" name="Oval 116"/>
          <p:cNvSpPr>
            <a:spLocks noChangeArrowheads="1"/>
          </p:cNvSpPr>
          <p:nvPr/>
        </p:nvSpPr>
        <p:spPr bwMode="auto">
          <a:xfrm>
            <a:off x="8135939" y="259873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1" name="Oval 115"/>
          <p:cNvSpPr>
            <a:spLocks noChangeArrowheads="1"/>
          </p:cNvSpPr>
          <p:nvPr/>
        </p:nvSpPr>
        <p:spPr bwMode="auto">
          <a:xfrm>
            <a:off x="8077201" y="40449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2" name="Text Box 123"/>
          <p:cNvSpPr txBox="1">
            <a:spLocks noChangeArrowheads="1"/>
          </p:cNvSpPr>
          <p:nvPr/>
        </p:nvSpPr>
        <p:spPr bwMode="auto">
          <a:xfrm>
            <a:off x="2971800" y="1676401"/>
            <a:ext cx="2286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Uniform-Cost</a:t>
            </a:r>
          </a:p>
        </p:txBody>
      </p:sp>
      <p:sp>
        <p:nvSpPr>
          <p:cNvPr id="20503" name="Text Box 124"/>
          <p:cNvSpPr txBox="1">
            <a:spLocks noChangeArrowheads="1"/>
          </p:cNvSpPr>
          <p:nvPr/>
        </p:nvSpPr>
        <p:spPr bwMode="auto">
          <a:xfrm>
            <a:off x="8001000" y="1676401"/>
            <a:ext cx="609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A*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Oval 14"/>
          <p:cNvSpPr>
            <a:spLocks noChangeArrowheads="1"/>
          </p:cNvSpPr>
          <p:nvPr/>
        </p:nvSpPr>
        <p:spPr bwMode="auto">
          <a:xfrm>
            <a:off x="9005887" y="5029202"/>
            <a:ext cx="1284288" cy="627063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7" name="Oval 8"/>
          <p:cNvSpPr>
            <a:spLocks noChangeArrowheads="1"/>
          </p:cNvSpPr>
          <p:nvPr/>
        </p:nvSpPr>
        <p:spPr bwMode="auto">
          <a:xfrm>
            <a:off x="8396287" y="1828800"/>
            <a:ext cx="1912939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UCS </a:t>
            </a:r>
            <a:r>
              <a:rPr lang="en-US" dirty="0" err="1">
                <a:latin typeface="Calibri"/>
                <a:cs typeface="Calibri"/>
              </a:rPr>
              <a:t>vs</a:t>
            </a:r>
            <a:r>
              <a:rPr lang="en-US" dirty="0">
                <a:latin typeface="Calibri"/>
                <a:cs typeface="Calibri"/>
              </a:rPr>
              <a:t> A* Contours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646237"/>
            <a:ext cx="6705600" cy="4525963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Uniform-cost expands equally in all “directions”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A* expands mainly toward the goal, but does hedge its bets to ensure optimality</a:t>
            </a:r>
          </a:p>
        </p:txBody>
      </p:sp>
      <p:sp>
        <p:nvSpPr>
          <p:cNvPr id="21510" name="Oval 4"/>
          <p:cNvSpPr>
            <a:spLocks noChangeArrowheads="1"/>
          </p:cNvSpPr>
          <p:nvPr/>
        </p:nvSpPr>
        <p:spPr bwMode="auto">
          <a:xfrm>
            <a:off x="9299575" y="2605089"/>
            <a:ext cx="163512" cy="153987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8534400" y="272097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2" name="Oval 6"/>
          <p:cNvSpPr>
            <a:spLocks noChangeArrowheads="1"/>
          </p:cNvSpPr>
          <p:nvPr/>
        </p:nvSpPr>
        <p:spPr bwMode="auto">
          <a:xfrm>
            <a:off x="10226675" y="2627313"/>
            <a:ext cx="163512" cy="153987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3" name="Text Box 7"/>
          <p:cNvSpPr txBox="1">
            <a:spLocks noChangeArrowheads="1"/>
          </p:cNvSpPr>
          <p:nvPr/>
        </p:nvSpPr>
        <p:spPr bwMode="auto">
          <a:xfrm>
            <a:off x="10287000" y="2744789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Goal</a:t>
            </a:r>
          </a:p>
        </p:txBody>
      </p:sp>
      <p:sp>
        <p:nvSpPr>
          <p:cNvPr id="21514" name="Oval 9"/>
          <p:cNvSpPr>
            <a:spLocks noChangeArrowheads="1"/>
          </p:cNvSpPr>
          <p:nvPr/>
        </p:nvSpPr>
        <p:spPr bwMode="auto">
          <a:xfrm>
            <a:off x="8931276" y="2263775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5" name="Oval 10"/>
          <p:cNvSpPr>
            <a:spLocks noChangeArrowheads="1"/>
          </p:cNvSpPr>
          <p:nvPr/>
        </p:nvSpPr>
        <p:spPr bwMode="auto">
          <a:xfrm>
            <a:off x="9234488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6" name="Text Box 11"/>
          <p:cNvSpPr txBox="1">
            <a:spLocks noChangeArrowheads="1"/>
          </p:cNvSpPr>
          <p:nvPr/>
        </p:nvSpPr>
        <p:spPr bwMode="auto">
          <a:xfrm>
            <a:off x="8382000" y="5410200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7" name="Oval 12"/>
          <p:cNvSpPr>
            <a:spLocks noChangeArrowheads="1"/>
          </p:cNvSpPr>
          <p:nvPr/>
        </p:nvSpPr>
        <p:spPr bwMode="auto">
          <a:xfrm>
            <a:off x="10213975" y="5257801"/>
            <a:ext cx="163512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8" name="Text Box 13"/>
          <p:cNvSpPr txBox="1">
            <a:spLocks noChangeArrowheads="1"/>
          </p:cNvSpPr>
          <p:nvPr/>
        </p:nvSpPr>
        <p:spPr bwMode="auto">
          <a:xfrm>
            <a:off x="10221912" y="540573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Goal</a:t>
            </a:r>
          </a:p>
        </p:txBody>
      </p:sp>
      <p:sp>
        <p:nvSpPr>
          <p:cNvPr id="21519" name="Oval 15"/>
          <p:cNvSpPr>
            <a:spLocks noChangeArrowheads="1"/>
          </p:cNvSpPr>
          <p:nvPr/>
        </p:nvSpPr>
        <p:spPr bwMode="auto">
          <a:xfrm>
            <a:off x="9126537" y="5105400"/>
            <a:ext cx="869951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Recap: Search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6962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Search problem: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States (configurations of the world)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Actions and costs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Successor function (world dynamics)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Start state and goal test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Search tree: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Nodes: represent plans for reaching states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Plans have costs (sum of action costs)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Search algorithm: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Systematically builds a search tree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Chooses an ordering of the fringe (unexplored nodes)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Optimal: finds least-cost plans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0277" y="514350"/>
            <a:ext cx="6164445" cy="4629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-- UCS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60186" y="1143001"/>
            <a:ext cx="6271629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2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-- Greedy</a:t>
            </a:r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60185" y="1143000"/>
            <a:ext cx="6271631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– A*</a:t>
            </a:r>
          </a:p>
        </p:txBody>
      </p:sp>
      <p:pic>
        <p:nvPicPr>
          <p:cNvPr id="3" name="Empty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60186" y="1143001"/>
            <a:ext cx="6271628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</a:t>
            </a:r>
            <a:r>
              <a:rPr lang="en-US" dirty="0" err="1"/>
              <a:t>Pacman</a:t>
            </a:r>
            <a:r>
              <a:rPr lang="en-US" dirty="0"/>
              <a:t> Small Maze) – A*</a:t>
            </a:r>
          </a:p>
        </p:txBody>
      </p:sp>
      <p:pic>
        <p:nvPicPr>
          <p:cNvPr id="3" name="ContoursPacmanSmallMaze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09700" y="1143000"/>
            <a:ext cx="9372600" cy="527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4" name="Picture 3" descr="greedy_pacm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72380"/>
            <a:ext cx="3657600" cy="2050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7" descr="uniform_pacma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372380"/>
            <a:ext cx="3621881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3" descr="astar_pacman.jpg"/>
          <p:cNvPicPr>
            <a:picLocks noGrp="1"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695" y="2372380"/>
            <a:ext cx="351650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43000" y="5039380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Greedy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05400" y="5039380"/>
            <a:ext cx="2121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Uniform Cost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53600" y="5039380"/>
            <a:ext cx="571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A*</a:t>
            </a:r>
          </a:p>
        </p:txBody>
      </p:sp>
    </p:spTree>
    <p:extLst>
      <p:ext uri="{BB962C8B-B14F-4D97-AF65-F5344CB8AC3E}">
        <p14:creationId xmlns:p14="http://schemas.microsoft.com/office/powerpoint/2010/main" val="2387485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Applications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2800" y="1524000"/>
            <a:ext cx="5638800" cy="427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798475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Applications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Video games</a:t>
            </a:r>
          </a:p>
          <a:p>
            <a:pPr eaLnBrk="1" hangingPunct="1"/>
            <a:r>
              <a:rPr lang="en-US" dirty="0" err="1"/>
              <a:t>Pathing</a:t>
            </a:r>
            <a:r>
              <a:rPr lang="en-US" dirty="0"/>
              <a:t> / routing problems</a:t>
            </a:r>
          </a:p>
          <a:p>
            <a:pPr eaLnBrk="1" hangingPunct="1"/>
            <a:r>
              <a:rPr lang="en-US" dirty="0"/>
              <a:t>Resource planning problems</a:t>
            </a:r>
          </a:p>
          <a:p>
            <a:pPr eaLnBrk="1" hangingPunct="1"/>
            <a:r>
              <a:rPr lang="en-US" dirty="0"/>
              <a:t>Robot motion planning</a:t>
            </a:r>
          </a:p>
          <a:p>
            <a:pPr eaLnBrk="1" hangingPunct="1"/>
            <a:r>
              <a:rPr lang="en-US" dirty="0"/>
              <a:t>Language analysis</a:t>
            </a:r>
          </a:p>
          <a:p>
            <a:pPr eaLnBrk="1" hangingPunct="1"/>
            <a:r>
              <a:rPr lang="en-US" dirty="0"/>
              <a:t>…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1524000"/>
            <a:ext cx="5638800" cy="427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Pacman</a:t>
            </a:r>
            <a:r>
              <a:rPr lang="en-US" dirty="0"/>
              <a:t> (Tiny Maze) – UCS / A*</a:t>
            </a:r>
          </a:p>
        </p:txBody>
      </p:sp>
      <p:pic>
        <p:nvPicPr>
          <p:cNvPr id="5" name="Lecture3-demo6-tiny-ucs-astar-pacman-v2.wmv">
            <a:hlinkClick r:id="" action="ppaction://media"/>
            <a:extLst>
              <a:ext uri="{FF2B5EF4-FFF2-40B4-BE49-F238E27FC236}">
                <a16:creationId xmlns:a16="http://schemas.microsoft.com/office/drawing/2014/main" id="{10293531-4C3B-9B47-8F9B-7D1D239509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3960" y="1143000"/>
            <a:ext cx="978408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07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/>
              <a:t>Video of Demo Empty Water Shallow/Deep – Guess Algorithm</a:t>
            </a:r>
          </a:p>
        </p:txBody>
      </p:sp>
      <p:pic>
        <p:nvPicPr>
          <p:cNvPr id="4" name="Lecture3-demo7-search-demo-costs-v2.wmv">
            <a:hlinkClick r:id="" action="ppaction://media"/>
            <a:extLst>
              <a:ext uri="{FF2B5EF4-FFF2-40B4-BE49-F238E27FC236}">
                <a16:creationId xmlns:a16="http://schemas.microsoft.com/office/drawing/2014/main" id="{9C691BA8-89E2-B744-9C16-E27863AC6D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015" y="1143000"/>
            <a:ext cx="9919970" cy="5562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Heuristics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1600200"/>
            <a:ext cx="5714999" cy="45853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Pancake Problem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505201" y="3808413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352801" y="3656013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971801" y="3960813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00401" y="350520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Diagonal Stripe 22"/>
          <p:cNvSpPr/>
          <p:nvPr/>
        </p:nvSpPr>
        <p:spPr>
          <a:xfrm flipV="1">
            <a:off x="2438401" y="3505200"/>
            <a:ext cx="990600" cy="228600"/>
          </a:xfrm>
          <a:prstGeom prst="diagStrip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23" idx="1"/>
          </p:cNvCxnSpPr>
          <p:nvPr/>
        </p:nvCxnSpPr>
        <p:spPr>
          <a:xfrm rot="10800000">
            <a:off x="1752601" y="2590801"/>
            <a:ext cx="685800" cy="971551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772401" y="2513012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1" y="2209800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239001" y="26654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467601" y="23606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772401" y="3429000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620001" y="3579812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239001" y="38846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467601" y="37322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772401" y="4876799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620001" y="5027611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239001" y="4724399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467601" y="518001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Left Arrow 48"/>
          <p:cNvSpPr/>
          <p:nvPr/>
        </p:nvSpPr>
        <p:spPr>
          <a:xfrm rot="19800000" flipH="1">
            <a:off x="5867401" y="26163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" name="Left Arrow 49"/>
          <p:cNvSpPr/>
          <p:nvPr/>
        </p:nvSpPr>
        <p:spPr>
          <a:xfrm flipH="1">
            <a:off x="5867401" y="3505200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Left Arrow 50"/>
          <p:cNvSpPr/>
          <p:nvPr/>
        </p:nvSpPr>
        <p:spPr>
          <a:xfrm rot="1800000" flipH="1">
            <a:off x="5825197" y="43689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192" name="TextBox 59"/>
          <p:cNvSpPr txBox="1">
            <a:spLocks noChangeArrowheads="1"/>
          </p:cNvSpPr>
          <p:nvPr/>
        </p:nvSpPr>
        <p:spPr bwMode="auto">
          <a:xfrm>
            <a:off x="0" y="6019800"/>
            <a:ext cx="12192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Cost: Number of pancakes flipped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719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Creating Admissible Heuristics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Most of the work in solving hard search problems optimally is in coming up with admissible heuristics</a:t>
            </a:r>
          </a:p>
          <a:p>
            <a:pPr lvl="3"/>
            <a:endParaRPr lang="en-US" sz="1600" dirty="0"/>
          </a:p>
          <a:p>
            <a:pPr eaLnBrk="1" hangingPunct="1"/>
            <a:r>
              <a:rPr lang="en-US" sz="2800" dirty="0"/>
              <a:t>Often, admissible heuristics are solutions to </a:t>
            </a:r>
            <a:r>
              <a:rPr lang="en-US" sz="2800" i="1" dirty="0"/>
              <a:t>relaxed problems, </a:t>
            </a:r>
            <a:r>
              <a:rPr lang="en-US" sz="2800" dirty="0"/>
              <a:t>where new actions are available</a:t>
            </a:r>
            <a:endParaRPr lang="en-US" sz="2800" i="1" dirty="0"/>
          </a:p>
          <a:p>
            <a:pPr lvl="2"/>
            <a:endParaRPr lang="en-US" sz="2000" i="1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Inadmissible heuristics are often useful too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6553200" y="3919078"/>
            <a:ext cx="3657600" cy="1643522"/>
            <a:chOff x="5067016" y="4038600"/>
            <a:chExt cx="2663541" cy="1197700"/>
          </a:xfrm>
        </p:grpSpPr>
        <p:pic>
          <p:nvPicPr>
            <p:cNvPr id="2253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67016" y="40386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Arrow Connector 11"/>
            <p:cNvCxnSpPr/>
            <p:nvPr/>
          </p:nvCxnSpPr>
          <p:spPr bwMode="auto">
            <a:xfrm rot="10800000" flipV="1">
              <a:off x="5236861" y="4473838"/>
              <a:ext cx="1125417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538" name="TextBox 17"/>
            <p:cNvSpPr txBox="1">
              <a:spLocks noChangeArrowheads="1"/>
            </p:cNvSpPr>
            <p:nvPr/>
          </p:nvSpPr>
          <p:spPr bwMode="auto">
            <a:xfrm>
              <a:off x="5388658" y="4569096"/>
              <a:ext cx="399537" cy="381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 bwMode="auto">
            <a:xfrm rot="5400000">
              <a:off x="4931082" y="4797091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438400" y="3886200"/>
            <a:ext cx="2819399" cy="1786100"/>
            <a:chOff x="2743201" y="4111625"/>
            <a:chExt cx="2170113" cy="1374775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r="22440"/>
            <a:stretch>
              <a:fillRect/>
            </a:stretch>
          </p:blipFill>
          <p:spPr bwMode="auto">
            <a:xfrm>
              <a:off x="2743201" y="4111625"/>
              <a:ext cx="2170113" cy="137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95600" y="4492623"/>
              <a:ext cx="1295400" cy="685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752600" y="4191000"/>
            <a:ext cx="9906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366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8 Puzzle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4495800"/>
            <a:ext cx="6781800" cy="16303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What are the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How many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What are the actions?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How many successors from the start state?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What should the costs be?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24733" y="838200"/>
            <a:ext cx="5338267" cy="4584642"/>
            <a:chOff x="6387246" y="1371600"/>
            <a:chExt cx="6033354" cy="5181600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87246" y="1371600"/>
              <a:ext cx="5789731" cy="4838698"/>
            </a:xfrm>
            <a:prstGeom prst="rect">
              <a:avLst/>
            </a:prstGeom>
            <a:noFill/>
          </p:spPr>
        </p:pic>
        <p:sp>
          <p:nvSpPr>
            <p:cNvPr id="6" name="Rectangle 5"/>
            <p:cNvSpPr/>
            <p:nvPr/>
          </p:nvSpPr>
          <p:spPr>
            <a:xfrm>
              <a:off x="10515600" y="4724400"/>
              <a:ext cx="1905000" cy="18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618" y="1220185"/>
            <a:ext cx="2969363" cy="2543429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2192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Start State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250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Goal State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8745" y="1219462"/>
            <a:ext cx="3044108" cy="254487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0198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Actions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</a:t>
            </a:r>
          </a:p>
        </p:txBody>
      </p:sp>
      <p:sp>
        <p:nvSpPr>
          <p:cNvPr id="81920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5400"/>
            <a:ext cx="63246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Heuristic: Number of tiles misplaced</a:t>
            </a:r>
          </a:p>
          <a:p>
            <a:pPr eaLnBrk="1" hangingPunct="1"/>
            <a:r>
              <a:rPr lang="en-US" sz="2800" dirty="0"/>
              <a:t>Why is it admissible?</a:t>
            </a:r>
          </a:p>
          <a:p>
            <a:pPr eaLnBrk="1" hangingPunct="1"/>
            <a:r>
              <a:rPr lang="en-US" sz="2800" dirty="0"/>
              <a:t>h(start) =</a:t>
            </a:r>
          </a:p>
          <a:p>
            <a:pPr eaLnBrk="1" hangingPunct="1"/>
            <a:r>
              <a:rPr lang="en-US" sz="2800" dirty="0"/>
              <a:t>This is a </a:t>
            </a:r>
            <a:r>
              <a:rPr lang="en-US" sz="2800" i="1" dirty="0"/>
              <a:t>relaxed-problem</a:t>
            </a:r>
            <a:r>
              <a:rPr lang="en-US" sz="2800" dirty="0"/>
              <a:t> heuristic</a:t>
            </a:r>
          </a:p>
        </p:txBody>
      </p:sp>
      <p:sp>
        <p:nvSpPr>
          <p:cNvPr id="819206" name="Text Box 6"/>
          <p:cNvSpPr txBox="1">
            <a:spLocks noChangeArrowheads="1"/>
          </p:cNvSpPr>
          <p:nvPr/>
        </p:nvSpPr>
        <p:spPr bwMode="auto">
          <a:xfrm>
            <a:off x="2133600" y="2286000"/>
            <a:ext cx="99060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>
                <a:solidFill>
                  <a:schemeClr val="accent2"/>
                </a:solidFill>
                <a:latin typeface="Calibri" pitchFamily="34" charset="0"/>
              </a:rPr>
              <a:t>8</a:t>
            </a:r>
          </a:p>
        </p:txBody>
      </p:sp>
      <p:graphicFrame>
        <p:nvGraphicFramePr>
          <p:cNvPr id="819294" name="Group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249155"/>
              </p:ext>
            </p:extLst>
          </p:nvPr>
        </p:nvGraphicFramePr>
        <p:xfrm>
          <a:off x="6400800" y="4112577"/>
          <a:ext cx="5029200" cy="2212023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4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UCS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6,300</a:t>
                      </a:r>
                      <a:endParaRPr kumimoji="0" lang="en-US" sz="24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3.6 x 10</a:t>
                      </a:r>
                      <a:r>
                        <a:rPr kumimoji="0" lang="en-US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890" y="3489471"/>
            <a:ext cx="5510086" cy="3138194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Start State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Goal State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067800" y="65532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itchFamily="34" charset="0"/>
              </a:rPr>
              <a:t>Statistics from Andrew Moore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06" grpId="0"/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II</a:t>
            </a:r>
          </a:p>
        </p:txBody>
      </p:sp>
      <p:sp>
        <p:nvSpPr>
          <p:cNvPr id="8130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58674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What if we had an easier 8-puzzle where any tile could slide any direction at any time, ignoring other tiles?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Total </a:t>
            </a:r>
            <a:r>
              <a:rPr lang="en-US" sz="2400" i="1" dirty="0"/>
              <a:t>Manhattan </a:t>
            </a:r>
            <a:r>
              <a:rPr lang="en-US" sz="2400" dirty="0"/>
              <a:t>distance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Why is it admissible?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h(start) =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sp>
        <p:nvSpPr>
          <p:cNvPr id="813061" name="Text Box 5"/>
          <p:cNvSpPr txBox="1">
            <a:spLocks noChangeArrowheads="1"/>
          </p:cNvSpPr>
          <p:nvPr/>
        </p:nvSpPr>
        <p:spPr bwMode="auto">
          <a:xfrm>
            <a:off x="2133600" y="4648200"/>
            <a:ext cx="48006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3 + 1 + 2 + … = 18</a:t>
            </a:r>
          </a:p>
        </p:txBody>
      </p:sp>
      <p:graphicFrame>
        <p:nvGraphicFramePr>
          <p:cNvPr id="813133" name="Group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959521"/>
              </p:ext>
            </p:extLst>
          </p:nvPr>
        </p:nvGraphicFramePr>
        <p:xfrm>
          <a:off x="5791200" y="4267200"/>
          <a:ext cx="5891629" cy="2252471"/>
        </p:xfrm>
        <a:graphic>
          <a:graphicData uri="http://schemas.openxmlformats.org/drawingml/2006/table">
            <a:tbl>
              <a:tblPr/>
              <a:tblGrid>
                <a:gridCol w="1853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8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MANHATTAN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Start State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Goal State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06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III</a:t>
            </a:r>
          </a:p>
        </p:txBody>
      </p:sp>
      <p:sp>
        <p:nvSpPr>
          <p:cNvPr id="81715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0998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How about using the </a:t>
            </a:r>
            <a:r>
              <a:rPr lang="en-US" sz="2800" i="1" dirty="0"/>
              <a:t>actual cost</a:t>
            </a:r>
            <a:r>
              <a:rPr lang="en-US" sz="2800" dirty="0"/>
              <a:t> as a heuristic?</a:t>
            </a:r>
          </a:p>
          <a:p>
            <a:pPr lvl="1" eaLnBrk="1" hangingPunct="1"/>
            <a:r>
              <a:rPr lang="en-US" sz="2400" dirty="0"/>
              <a:t>Would it be admissible?</a:t>
            </a:r>
          </a:p>
          <a:p>
            <a:pPr lvl="1" eaLnBrk="1" hangingPunct="1"/>
            <a:r>
              <a:rPr lang="en-US" sz="2400" dirty="0"/>
              <a:t>Would we save on nodes expanded?</a:t>
            </a:r>
          </a:p>
          <a:p>
            <a:pPr lvl="1" eaLnBrk="1" hangingPunct="1"/>
            <a:r>
              <a:rPr lang="en-US" sz="2400" dirty="0"/>
              <a:t>What’s wrong with it?</a:t>
            </a:r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With A*: a trade-off between quality of estimate and work per node</a:t>
            </a:r>
          </a:p>
          <a:p>
            <a:pPr lvl="1"/>
            <a:r>
              <a:rPr lang="en-US" sz="2400" dirty="0"/>
              <a:t>As heuristics get closer to the true cost, you will expand fewer nodes but usually do more work per node to compute the heuristic itself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1138" y="1880138"/>
            <a:ext cx="5021261" cy="1929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90800"/>
            <a:ext cx="12192000" cy="1143000"/>
          </a:xfrm>
        </p:spPr>
        <p:txBody>
          <a:bodyPr/>
          <a:lstStyle/>
          <a:p>
            <a:pPr eaLnBrk="1" hangingPunct="1"/>
            <a:r>
              <a:rPr lang="en-US" sz="6000" dirty="0"/>
              <a:t>Semi-Lattice of Heuristics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14400"/>
            <a:ext cx="1219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989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Trivial Heuristics, Dominance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1219200" y="1524000"/>
            <a:ext cx="5715000" cy="4953000"/>
          </a:xfrm>
        </p:spPr>
        <p:txBody>
          <a:bodyPr/>
          <a:lstStyle/>
          <a:p>
            <a:pPr eaLnBrk="1" hangingPunct="1"/>
            <a:r>
              <a:rPr lang="en-US" sz="2400" dirty="0"/>
              <a:t>Dominance: h</a:t>
            </a:r>
            <a:r>
              <a:rPr lang="en-US" sz="2400" baseline="-25000" dirty="0"/>
              <a:t>a</a:t>
            </a:r>
            <a:r>
              <a:rPr lang="en-US" sz="2400" dirty="0"/>
              <a:t> </a:t>
            </a:r>
            <a:r>
              <a:rPr lang="en-US" sz="2400" dirty="0">
                <a:cs typeface="Arial" charset="0"/>
              </a:rPr>
              <a:t>≥</a:t>
            </a:r>
            <a:r>
              <a:rPr lang="en-US" sz="2400" dirty="0"/>
              <a:t> </a:t>
            </a:r>
            <a:r>
              <a:rPr lang="en-US" sz="2400" dirty="0" err="1"/>
              <a:t>h</a:t>
            </a:r>
            <a:r>
              <a:rPr lang="en-US" sz="2400" baseline="-25000" dirty="0" err="1"/>
              <a:t>c</a:t>
            </a:r>
            <a:r>
              <a:rPr lang="en-US" sz="2400" dirty="0"/>
              <a:t> if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Heuristics form a semi-lattice:</a:t>
            </a:r>
          </a:p>
          <a:p>
            <a:pPr lvl="1" eaLnBrk="1" hangingPunct="1"/>
            <a:r>
              <a:rPr lang="en-US" sz="2000" dirty="0"/>
              <a:t>Max of admissible heuristics is admissible</a:t>
            </a:r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Trivial heuristics</a:t>
            </a:r>
          </a:p>
          <a:p>
            <a:pPr lvl="1" eaLnBrk="1" hangingPunct="1"/>
            <a:r>
              <a:rPr lang="en-US" sz="2000" dirty="0"/>
              <a:t>Bottom of lattice is the zero heuristic (what does this give us?)</a:t>
            </a:r>
          </a:p>
          <a:p>
            <a:pPr lvl="1" eaLnBrk="1" hangingPunct="1"/>
            <a:r>
              <a:rPr lang="en-US" sz="2000" dirty="0"/>
              <a:t>Top of lattice is the exact heuristic</a:t>
            </a:r>
          </a:p>
        </p:txBody>
      </p:sp>
      <p:pic>
        <p:nvPicPr>
          <p:cNvPr id="27652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133601" y="3886200"/>
            <a:ext cx="43799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7" name="Picture 1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212975" y="2133601"/>
            <a:ext cx="30988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Group 17"/>
          <p:cNvGrpSpPr/>
          <p:nvPr/>
        </p:nvGrpSpPr>
        <p:grpSpPr>
          <a:xfrm>
            <a:off x="8229600" y="1716338"/>
            <a:ext cx="2133600" cy="4227262"/>
            <a:chOff x="9344024" y="1905002"/>
            <a:chExt cx="1781176" cy="3529011"/>
          </a:xfrm>
        </p:grpSpPr>
        <p:pic>
          <p:nvPicPr>
            <p:cNvPr id="27653" name="Picture 9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25023" y="1905002"/>
              <a:ext cx="862013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4" name="Picture 11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9801223" y="5257800"/>
              <a:ext cx="720725" cy="176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5" name="Picture 13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9344024" y="3505200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6" name="Picture 15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10791825" y="3505201"/>
              <a:ext cx="333375" cy="3508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8" name="Picture 19" descr="txp_fi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9344024" y="4349749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59" name="Line 23"/>
            <p:cNvSpPr>
              <a:spLocks noChangeShapeType="1"/>
            </p:cNvSpPr>
            <p:nvPr/>
          </p:nvSpPr>
          <p:spPr bwMode="auto">
            <a:xfrm flipH="1" flipV="1">
              <a:off x="9572623" y="4800600"/>
              <a:ext cx="45720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0" name="Line 24"/>
            <p:cNvSpPr>
              <a:spLocks noChangeShapeType="1"/>
            </p:cNvSpPr>
            <p:nvPr/>
          </p:nvSpPr>
          <p:spPr bwMode="auto">
            <a:xfrm flipV="1">
              <a:off x="10334623" y="3962400"/>
              <a:ext cx="533400" cy="11430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1" name="Line 25"/>
            <p:cNvSpPr>
              <a:spLocks noChangeShapeType="1"/>
            </p:cNvSpPr>
            <p:nvPr/>
          </p:nvSpPr>
          <p:spPr bwMode="auto">
            <a:xfrm flipV="1">
              <a:off x="9496423" y="3962400"/>
              <a:ext cx="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2" name="Line 26"/>
            <p:cNvSpPr>
              <a:spLocks noChangeShapeType="1"/>
            </p:cNvSpPr>
            <p:nvPr/>
          </p:nvSpPr>
          <p:spPr bwMode="auto">
            <a:xfrm flipV="1">
              <a:off x="9496423" y="3124200"/>
              <a:ext cx="6858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3" name="Line 27"/>
            <p:cNvSpPr>
              <a:spLocks noChangeShapeType="1"/>
            </p:cNvSpPr>
            <p:nvPr/>
          </p:nvSpPr>
          <p:spPr bwMode="auto">
            <a:xfrm flipH="1" flipV="1">
              <a:off x="10182223" y="3124200"/>
              <a:ext cx="7620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4" name="Line 28"/>
            <p:cNvSpPr>
              <a:spLocks noChangeShapeType="1"/>
            </p:cNvSpPr>
            <p:nvPr/>
          </p:nvSpPr>
          <p:spPr bwMode="auto">
            <a:xfrm flipV="1">
              <a:off x="10182223" y="2286000"/>
              <a:ext cx="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pic>
          <p:nvPicPr>
            <p:cNvPr id="27665" name="Picture 29" descr="txp_fi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9420224" y="2732089"/>
              <a:ext cx="1560513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1600552"/>
            <a:ext cx="9932986" cy="44093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0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Failure to detect repeated states can cause exponentially more work. 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172200" y="2041711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7" name="Rounded Rectangle 6"/>
          <p:cNvSpPr/>
          <p:nvPr/>
        </p:nvSpPr>
        <p:spPr>
          <a:xfrm>
            <a:off x="936947" y="2035612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84898" y="2198192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Search Tree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65547" y="212199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State Graph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Tree Search: Extra Work!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10" t="2840" r="64740" b="2208"/>
          <a:stretch>
            <a:fillRect/>
          </a:stretch>
        </p:blipFill>
        <p:spPr bwMode="auto">
          <a:xfrm>
            <a:off x="1371600" y="2514600"/>
            <a:ext cx="30480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16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026" t="5048" r="2599" b="15457"/>
          <a:stretch>
            <a:fillRect/>
          </a:stretch>
        </p:blipFill>
        <p:spPr bwMode="auto">
          <a:xfrm>
            <a:off x="6477000" y="2819400"/>
            <a:ext cx="43434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Graph Search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600" dirty="0">
                <a:latin typeface="Calibri"/>
                <a:cs typeface="Calibri"/>
              </a:rPr>
              <a:t>In BFS, for example, we shouldn’t bother expanding the circled nodes (why?)</a:t>
            </a:r>
          </a:p>
        </p:txBody>
      </p:sp>
      <p:grpSp>
        <p:nvGrpSpPr>
          <p:cNvPr id="30724" name="Group 4"/>
          <p:cNvGrpSpPr>
            <a:grpSpLocks/>
          </p:cNvGrpSpPr>
          <p:nvPr/>
        </p:nvGrpSpPr>
        <p:grpSpPr bwMode="auto">
          <a:xfrm>
            <a:off x="3352800" y="2435610"/>
            <a:ext cx="5486400" cy="3355590"/>
            <a:chOff x="48" y="2332"/>
            <a:chExt cx="3456" cy="2406"/>
          </a:xfrm>
        </p:grpSpPr>
        <p:sp>
          <p:nvSpPr>
            <p:cNvPr id="30729" name="Text Box 5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0730" name="Text Box 6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0731" name="Text Box 7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b</a:t>
              </a:r>
            </a:p>
          </p:txBody>
        </p:sp>
        <p:sp>
          <p:nvSpPr>
            <p:cNvPr id="30732" name="Text Box 8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d</a:t>
              </a:r>
            </a:p>
          </p:txBody>
        </p:sp>
        <p:sp>
          <p:nvSpPr>
            <p:cNvPr id="30733" name="Text Box 9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p</a:t>
              </a:r>
            </a:p>
          </p:txBody>
        </p:sp>
        <p:sp>
          <p:nvSpPr>
            <p:cNvPr id="30734" name="Text Box 10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0735" name="Text Box 11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c</a:t>
              </a:r>
            </a:p>
          </p:txBody>
        </p:sp>
        <p:cxnSp>
          <p:nvCxnSpPr>
            <p:cNvPr id="30736" name="AutoShape 12"/>
            <p:cNvCxnSpPr>
              <a:cxnSpLocks noChangeShapeType="1"/>
              <a:stCxn id="30732" idx="2"/>
              <a:endCxn id="3073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7" name="AutoShape 13"/>
            <p:cNvCxnSpPr>
              <a:cxnSpLocks noChangeShapeType="1"/>
              <a:stCxn id="30732" idx="2"/>
              <a:endCxn id="3073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8" name="AutoShape 14"/>
            <p:cNvCxnSpPr>
              <a:cxnSpLocks noChangeShapeType="1"/>
              <a:stCxn id="30731" idx="2"/>
              <a:endCxn id="3073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9" name="AutoShape 15"/>
            <p:cNvCxnSpPr>
              <a:cxnSpLocks noChangeShapeType="1"/>
              <a:stCxn id="30735" idx="2"/>
              <a:endCxn id="3073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740" name="Group 16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30767" name="Text Box 17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</a:p>
            </p:txBody>
          </p:sp>
          <p:sp>
            <p:nvSpPr>
              <p:cNvPr id="30768" name="Text Box 18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</a:p>
            </p:txBody>
          </p:sp>
          <p:sp>
            <p:nvSpPr>
              <p:cNvPr id="30769" name="Text Box 19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</a:p>
            </p:txBody>
          </p:sp>
          <p:sp>
            <p:nvSpPr>
              <p:cNvPr id="30770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</a:p>
            </p:txBody>
          </p:sp>
          <p:sp>
            <p:nvSpPr>
              <p:cNvPr id="30771" name="Text Box 21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</a:p>
            </p:txBody>
          </p:sp>
          <p:sp>
            <p:nvSpPr>
              <p:cNvPr id="30772" name="Text Box 22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73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74" name="Text Box 24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</a:p>
            </p:txBody>
          </p:sp>
          <p:sp>
            <p:nvSpPr>
              <p:cNvPr id="30775" name="Text Box 25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>
                    <a:latin typeface="Calibri"/>
                    <a:cs typeface="Calibri"/>
                  </a:rPr>
                  <a:t>G</a:t>
                </a:r>
              </a:p>
            </p:txBody>
          </p:sp>
          <p:sp>
            <p:nvSpPr>
              <p:cNvPr id="30776" name="Text Box 26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</a:p>
            </p:txBody>
          </p:sp>
          <p:cxnSp>
            <p:nvCxnSpPr>
              <p:cNvPr id="30777" name="AutoShape 27"/>
              <p:cNvCxnSpPr>
                <a:cxnSpLocks noChangeShapeType="1"/>
                <a:stCxn id="30767" idx="2"/>
                <a:endCxn id="3076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78" name="AutoShape 28"/>
              <p:cNvCxnSpPr>
                <a:cxnSpLocks noChangeShapeType="1"/>
                <a:stCxn id="30767" idx="2"/>
                <a:endCxn id="3077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79" name="AutoShape 29"/>
              <p:cNvCxnSpPr>
                <a:cxnSpLocks noChangeShapeType="1"/>
                <a:stCxn id="30769" idx="2"/>
                <a:endCxn id="3076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0" name="AutoShape 30"/>
              <p:cNvCxnSpPr>
                <a:cxnSpLocks noChangeShapeType="1"/>
                <a:stCxn id="30769" idx="2"/>
                <a:endCxn id="3077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1" name="AutoShape 31"/>
              <p:cNvCxnSpPr>
                <a:cxnSpLocks noChangeShapeType="1"/>
                <a:stCxn id="30771" idx="2"/>
                <a:endCxn id="3077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2" name="AutoShape 32"/>
              <p:cNvCxnSpPr>
                <a:cxnSpLocks noChangeShapeType="1"/>
                <a:stCxn id="30768" idx="2"/>
                <a:endCxn id="3077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3" name="AutoShape 33"/>
              <p:cNvCxnSpPr>
                <a:cxnSpLocks noChangeShapeType="1"/>
                <a:stCxn id="30770" idx="2"/>
                <a:endCxn id="3077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4" name="AutoShape 34"/>
              <p:cNvCxnSpPr>
                <a:cxnSpLocks noChangeShapeType="1"/>
                <a:stCxn id="30770" idx="2"/>
                <a:endCxn id="3077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5" name="AutoShape 35"/>
              <p:cNvCxnSpPr>
                <a:cxnSpLocks noChangeShapeType="1"/>
                <a:stCxn id="30774" idx="2"/>
                <a:endCxn id="3077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30741" name="Text Box 36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q</a:t>
              </a:r>
            </a:p>
          </p:txBody>
        </p:sp>
        <p:cxnSp>
          <p:nvCxnSpPr>
            <p:cNvPr id="30742" name="AutoShape 37"/>
            <p:cNvCxnSpPr>
              <a:cxnSpLocks noChangeShapeType="1"/>
              <a:stCxn id="30733" idx="2"/>
              <a:endCxn id="3074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743" name="Group 38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30748" name="Text Box 39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</a:p>
            </p:txBody>
          </p:sp>
          <p:sp>
            <p:nvSpPr>
              <p:cNvPr id="30749" name="Text Box 40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</a:p>
            </p:txBody>
          </p:sp>
          <p:sp>
            <p:nvSpPr>
              <p:cNvPr id="30750" name="Text Box 41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</a:p>
            </p:txBody>
          </p:sp>
          <p:sp>
            <p:nvSpPr>
              <p:cNvPr id="30751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</a:p>
            </p:txBody>
          </p:sp>
          <p:sp>
            <p:nvSpPr>
              <p:cNvPr id="30752" name="Text Box 43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</a:p>
            </p:txBody>
          </p:sp>
          <p:sp>
            <p:nvSpPr>
              <p:cNvPr id="30753" name="Text Box 44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54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55" name="Text Box 46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</a:p>
            </p:txBody>
          </p:sp>
          <p:sp>
            <p:nvSpPr>
              <p:cNvPr id="30756" name="Text Box 47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>
                    <a:latin typeface="Calibri"/>
                    <a:cs typeface="Calibri"/>
                  </a:rPr>
                  <a:t>G</a:t>
                </a:r>
              </a:p>
            </p:txBody>
          </p:sp>
          <p:sp>
            <p:nvSpPr>
              <p:cNvPr id="30757" name="Text Box 48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</a:p>
            </p:txBody>
          </p:sp>
          <p:cxnSp>
            <p:nvCxnSpPr>
              <p:cNvPr id="30758" name="AutoShape 49"/>
              <p:cNvCxnSpPr>
                <a:cxnSpLocks noChangeShapeType="1"/>
                <a:stCxn id="30748" idx="2"/>
                <a:endCxn id="3075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59" name="AutoShape 50"/>
              <p:cNvCxnSpPr>
                <a:cxnSpLocks noChangeShapeType="1"/>
                <a:stCxn id="30748" idx="2"/>
                <a:endCxn id="3075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0" name="AutoShape 51"/>
              <p:cNvCxnSpPr>
                <a:cxnSpLocks noChangeShapeType="1"/>
                <a:stCxn id="30750" idx="2"/>
                <a:endCxn id="3074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1" name="AutoShape 52"/>
              <p:cNvCxnSpPr>
                <a:cxnSpLocks noChangeShapeType="1"/>
                <a:stCxn id="30750" idx="2"/>
                <a:endCxn id="3075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2" name="AutoShape 53"/>
              <p:cNvCxnSpPr>
                <a:cxnSpLocks noChangeShapeType="1"/>
                <a:stCxn id="30752" idx="2"/>
                <a:endCxn id="3075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3" name="AutoShape 54"/>
              <p:cNvCxnSpPr>
                <a:cxnSpLocks noChangeShapeType="1"/>
                <a:stCxn id="30749" idx="2"/>
                <a:endCxn id="3075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4" name="AutoShape 55"/>
              <p:cNvCxnSpPr>
                <a:cxnSpLocks noChangeShapeType="1"/>
                <a:stCxn id="30751" idx="2"/>
                <a:endCxn id="3075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5" name="AutoShape 56"/>
              <p:cNvCxnSpPr>
                <a:cxnSpLocks noChangeShapeType="1"/>
                <a:stCxn id="30751" idx="2"/>
                <a:endCxn id="3075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6" name="AutoShape 57"/>
              <p:cNvCxnSpPr>
                <a:cxnSpLocks noChangeShapeType="1"/>
                <a:stCxn id="30755" idx="2"/>
                <a:endCxn id="3075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30744" name="AutoShape 58"/>
            <p:cNvCxnSpPr>
              <a:cxnSpLocks noChangeShapeType="1"/>
              <a:stCxn id="30732" idx="2"/>
              <a:endCxn id="3074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5" name="AutoShape 59"/>
            <p:cNvCxnSpPr>
              <a:cxnSpLocks noChangeShapeType="1"/>
              <a:stCxn id="30729" idx="2"/>
              <a:endCxn id="3073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6" name="AutoShape 60"/>
            <p:cNvCxnSpPr>
              <a:cxnSpLocks noChangeShapeType="1"/>
              <a:stCxn id="30729" idx="2"/>
              <a:endCxn id="3076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7" name="AutoShape 61"/>
            <p:cNvCxnSpPr>
              <a:cxnSpLocks noChangeShapeType="1"/>
              <a:stCxn id="30729" idx="2"/>
              <a:endCxn id="3073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861246" name="Oval 62"/>
          <p:cNvSpPr>
            <a:spLocks noChangeArrowheads="1"/>
          </p:cNvSpPr>
          <p:nvPr/>
        </p:nvSpPr>
        <p:spPr bwMode="auto">
          <a:xfrm>
            <a:off x="4892676" y="34071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7" name="Oval 63"/>
          <p:cNvSpPr>
            <a:spLocks noChangeArrowheads="1"/>
          </p:cNvSpPr>
          <p:nvPr/>
        </p:nvSpPr>
        <p:spPr bwMode="auto">
          <a:xfrm>
            <a:off x="6122989" y="3959610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8" name="Oval 64"/>
          <p:cNvSpPr>
            <a:spLocks noChangeArrowheads="1"/>
          </p:cNvSpPr>
          <p:nvPr/>
        </p:nvSpPr>
        <p:spPr bwMode="auto">
          <a:xfrm>
            <a:off x="4054476" y="39405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9" name="Oval 65"/>
          <p:cNvSpPr>
            <a:spLocks noChangeArrowheads="1"/>
          </p:cNvSpPr>
          <p:nvPr/>
        </p:nvSpPr>
        <p:spPr bwMode="auto">
          <a:xfrm>
            <a:off x="6564314" y="3956435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1246" grpId="0" animBg="1"/>
      <p:bldP spid="861247" grpId="0" animBg="1"/>
      <p:bldP spid="861248" grpId="0" animBg="1"/>
      <p:bldP spid="86124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2133891"/>
            <a:ext cx="5493904" cy="2828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Pancake Problem</a:t>
            </a:r>
          </a:p>
        </p:txBody>
      </p:sp>
      <p:pic>
        <p:nvPicPr>
          <p:cNvPr id="62466" name="Picture 2" descr="Z:\Shared with PC\gates_pancak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73275" y="1524000"/>
            <a:ext cx="8137525" cy="434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Graph Search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2362200" y="1371600"/>
            <a:ext cx="8153400" cy="4722812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sz="2400" dirty="0"/>
              <a:t>Idea: never </a:t>
            </a:r>
            <a:r>
              <a:rPr lang="en-US" sz="2400" dirty="0">
                <a:solidFill>
                  <a:srgbClr val="FF0000"/>
                </a:solidFill>
              </a:rPr>
              <a:t>expand</a:t>
            </a:r>
            <a:r>
              <a:rPr lang="en-US" sz="2400" dirty="0"/>
              <a:t> a state twice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How to implement: </a:t>
            </a:r>
          </a:p>
          <a:p>
            <a:pPr lvl="1" eaLnBrk="1" hangingPunct="1"/>
            <a:r>
              <a:rPr lang="en-US" sz="2000" dirty="0"/>
              <a:t>Tree search + set of expanded states (“closed set”)</a:t>
            </a:r>
          </a:p>
          <a:p>
            <a:pPr lvl="1" eaLnBrk="1" hangingPunct="1"/>
            <a:r>
              <a:rPr lang="en-US" sz="2000" dirty="0"/>
              <a:t>Expand the search tree node-by-node, but…</a:t>
            </a:r>
          </a:p>
          <a:p>
            <a:pPr lvl="1" eaLnBrk="1" hangingPunct="1"/>
            <a:r>
              <a:rPr lang="en-US" sz="2000" dirty="0"/>
              <a:t>Before expanding a node, check to make sure its state has never been expanded before</a:t>
            </a:r>
          </a:p>
          <a:p>
            <a:pPr lvl="1" eaLnBrk="1" hangingPunct="1"/>
            <a:r>
              <a:rPr lang="en-US" sz="2000" dirty="0"/>
              <a:t>If not new, skip it, if new add to closed set</a:t>
            </a:r>
            <a:endParaRPr lang="en-US" sz="2400" dirty="0"/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Important: </a:t>
            </a:r>
            <a:r>
              <a:rPr lang="en-US" sz="2400" dirty="0">
                <a:solidFill>
                  <a:srgbClr val="FF0000"/>
                </a:solidFill>
              </a:rPr>
              <a:t>store the closed set as a set</a:t>
            </a:r>
            <a:r>
              <a:rPr lang="en-US" sz="2400" dirty="0"/>
              <a:t>, not a list</a:t>
            </a:r>
            <a:endParaRPr lang="en-US" sz="1900" dirty="0"/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Can graph search wreck completeness?  Why/why not?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How about optimality?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A* Graph Search Gone Wrong?</a:t>
            </a:r>
          </a:p>
        </p:txBody>
      </p:sp>
      <p:sp>
        <p:nvSpPr>
          <p:cNvPr id="18" name="Oval 17"/>
          <p:cNvSpPr/>
          <p:nvPr/>
        </p:nvSpPr>
        <p:spPr>
          <a:xfrm>
            <a:off x="1363498" y="2819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9" name="Oval 18"/>
          <p:cNvSpPr/>
          <p:nvPr/>
        </p:nvSpPr>
        <p:spPr>
          <a:xfrm>
            <a:off x="3116098" y="2133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20" name="Oval 19"/>
          <p:cNvSpPr/>
          <p:nvPr/>
        </p:nvSpPr>
        <p:spPr>
          <a:xfrm>
            <a:off x="2506498" y="41910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21" name="Oval 20"/>
          <p:cNvSpPr/>
          <p:nvPr/>
        </p:nvSpPr>
        <p:spPr>
          <a:xfrm>
            <a:off x="4792498" y="2895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C</a:t>
            </a:r>
          </a:p>
        </p:txBody>
      </p:sp>
      <p:sp>
        <p:nvSpPr>
          <p:cNvPr id="22" name="Oval 21"/>
          <p:cNvSpPr/>
          <p:nvPr/>
        </p:nvSpPr>
        <p:spPr>
          <a:xfrm>
            <a:off x="4792498" y="5105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24" name="Straight Arrow Connector 23"/>
          <p:cNvCxnSpPr>
            <a:stCxn id="18" idx="7"/>
            <a:endCxn id="19" idx="2"/>
          </p:cNvCxnSpPr>
          <p:nvPr/>
        </p:nvCxnSpPr>
        <p:spPr>
          <a:xfrm flipV="1">
            <a:off x="2013906" y="2514600"/>
            <a:ext cx="1102192" cy="4163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8" idx="5"/>
            <a:endCxn id="20" idx="1"/>
          </p:cNvCxnSpPr>
          <p:nvPr/>
        </p:nvCxnSpPr>
        <p:spPr>
          <a:xfrm>
            <a:off x="2013906" y="3469808"/>
            <a:ext cx="604184" cy="8327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7"/>
            <a:endCxn id="21" idx="3"/>
          </p:cNvCxnSpPr>
          <p:nvPr/>
        </p:nvCxnSpPr>
        <p:spPr>
          <a:xfrm flipV="1">
            <a:off x="3156906" y="3546008"/>
            <a:ext cx="1747184" cy="7565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9" idx="6"/>
            <a:endCxn id="21" idx="1"/>
          </p:cNvCxnSpPr>
          <p:nvPr/>
        </p:nvCxnSpPr>
        <p:spPr>
          <a:xfrm>
            <a:off x="3878098" y="2514600"/>
            <a:ext cx="1025992" cy="4925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4"/>
            <a:endCxn id="22" idx="0"/>
          </p:cNvCxnSpPr>
          <p:nvPr/>
        </p:nvCxnSpPr>
        <p:spPr>
          <a:xfrm>
            <a:off x="5173498" y="3657600"/>
            <a:ext cx="0" cy="1447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805" name="TextBox 34"/>
          <p:cNvSpPr txBox="1">
            <a:spLocks noChangeArrowheads="1"/>
          </p:cNvSpPr>
          <p:nvPr/>
        </p:nvSpPr>
        <p:spPr bwMode="auto">
          <a:xfrm>
            <a:off x="2531898" y="2678670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6" name="TextBox 35"/>
          <p:cNvSpPr txBox="1">
            <a:spLocks noChangeArrowheads="1"/>
          </p:cNvSpPr>
          <p:nvPr/>
        </p:nvSpPr>
        <p:spPr bwMode="auto">
          <a:xfrm>
            <a:off x="2303298" y="3581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7" name="TextBox 36"/>
          <p:cNvSpPr txBox="1">
            <a:spLocks noChangeArrowheads="1"/>
          </p:cNvSpPr>
          <p:nvPr/>
        </p:nvSpPr>
        <p:spPr bwMode="auto">
          <a:xfrm>
            <a:off x="4259098" y="2819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8" name="TextBox 37"/>
          <p:cNvSpPr txBox="1">
            <a:spLocks noChangeArrowheads="1"/>
          </p:cNvSpPr>
          <p:nvPr/>
        </p:nvSpPr>
        <p:spPr bwMode="auto">
          <a:xfrm>
            <a:off x="3954298" y="39576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2</a:t>
            </a:r>
          </a:p>
        </p:txBody>
      </p:sp>
      <p:sp>
        <p:nvSpPr>
          <p:cNvPr id="33809" name="TextBox 38"/>
          <p:cNvSpPr txBox="1">
            <a:spLocks noChangeArrowheads="1"/>
          </p:cNvSpPr>
          <p:nvPr/>
        </p:nvSpPr>
        <p:spPr bwMode="auto">
          <a:xfrm>
            <a:off x="5249698" y="41862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3</a:t>
            </a:r>
          </a:p>
        </p:txBody>
      </p: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1477798" y="2971799"/>
            <a:ext cx="3986139" cy="3341389"/>
            <a:chOff x="1638925" y="2743200"/>
            <a:chExt cx="3984928" cy="3341100"/>
          </a:xfrm>
        </p:grpSpPr>
        <p:sp>
          <p:nvSpPr>
            <p:cNvPr id="33831" name="TextBox 39"/>
            <p:cNvSpPr txBox="1">
              <a:spLocks noChangeArrowheads="1"/>
            </p:cNvSpPr>
            <p:nvPr/>
          </p:nvSpPr>
          <p:spPr bwMode="auto">
            <a:xfrm>
              <a:off x="1638925" y="3429001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h=2</a:t>
              </a:r>
            </a:p>
          </p:txBody>
        </p:sp>
        <p:sp>
          <p:nvSpPr>
            <p:cNvPr id="33832" name="TextBox 40"/>
            <p:cNvSpPr txBox="1">
              <a:spLocks noChangeArrowheads="1"/>
            </p:cNvSpPr>
            <p:nvPr/>
          </p:nvSpPr>
          <p:spPr bwMode="auto">
            <a:xfrm>
              <a:off x="2743200" y="48006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33833" name="TextBox 41"/>
            <p:cNvSpPr txBox="1">
              <a:spLocks noChangeArrowheads="1"/>
            </p:cNvSpPr>
            <p:nvPr/>
          </p:nvSpPr>
          <p:spPr bwMode="auto">
            <a:xfrm>
              <a:off x="3315325" y="27432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h=4</a:t>
              </a:r>
            </a:p>
          </p:txBody>
        </p:sp>
        <p:sp>
          <p:nvSpPr>
            <p:cNvPr id="33834" name="TextBox 42"/>
            <p:cNvSpPr txBox="1">
              <a:spLocks noChangeArrowheads="1"/>
            </p:cNvSpPr>
            <p:nvPr/>
          </p:nvSpPr>
          <p:spPr bwMode="auto">
            <a:xfrm>
              <a:off x="4267200" y="3119735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33835" name="TextBox 43"/>
            <p:cNvSpPr txBox="1">
              <a:spLocks noChangeArrowheads="1"/>
            </p:cNvSpPr>
            <p:nvPr/>
          </p:nvSpPr>
          <p:spPr bwMode="auto">
            <a:xfrm>
              <a:off x="5029200" y="57150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h=0</a:t>
              </a:r>
            </a:p>
          </p:txBody>
        </p:sp>
      </p:grp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8229601" y="2362200"/>
            <a:ext cx="1047578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 (0+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lang="en-US" sz="2400" dirty="0">
                <a:latin typeface="Calibri"/>
                <a:cs typeface="Calibri"/>
              </a:rPr>
              <a:t>)</a:t>
            </a:r>
          </a:p>
        </p:txBody>
      </p:sp>
      <p:grpSp>
        <p:nvGrpSpPr>
          <p:cNvPr id="3" name="Group 80"/>
          <p:cNvGrpSpPr>
            <a:grpSpLocks/>
          </p:cNvGrpSpPr>
          <p:nvPr/>
        </p:nvGrpSpPr>
        <p:grpSpPr bwMode="auto">
          <a:xfrm>
            <a:off x="7239001" y="2823863"/>
            <a:ext cx="2995207" cy="919284"/>
            <a:chOff x="5638800" y="2133354"/>
            <a:chExt cx="2995208" cy="918925"/>
          </a:xfrm>
        </p:grpSpPr>
        <p:sp>
          <p:nvSpPr>
            <p:cNvPr id="33827" name="TextBox 54"/>
            <p:cNvSpPr txBox="1">
              <a:spLocks noChangeArrowheads="1"/>
            </p:cNvSpPr>
            <p:nvPr/>
          </p:nvSpPr>
          <p:spPr bwMode="auto">
            <a:xfrm>
              <a:off x="5638800" y="2590794"/>
              <a:ext cx="108425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A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33828" name="TextBox 55"/>
            <p:cNvSpPr txBox="1">
              <a:spLocks noChangeArrowheads="1"/>
            </p:cNvSpPr>
            <p:nvPr/>
          </p:nvSpPr>
          <p:spPr bwMode="auto">
            <a:xfrm>
              <a:off x="7560427" y="2590789"/>
              <a:ext cx="107358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B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62" name="Straight Arrow Connector 61"/>
            <p:cNvCxnSpPr>
              <a:stCxn id="54" idx="2"/>
              <a:endCxn id="33828" idx="0"/>
            </p:cNvCxnSpPr>
            <p:nvPr/>
          </p:nvCxnSpPr>
          <p:spPr>
            <a:xfrm>
              <a:off x="7153190" y="2133354"/>
              <a:ext cx="944028" cy="45743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54" idx="2"/>
              <a:endCxn id="33827" idx="0"/>
            </p:cNvCxnSpPr>
            <p:nvPr/>
          </p:nvCxnSpPr>
          <p:spPr>
            <a:xfrm flipH="1">
              <a:off x="6180926" y="2133354"/>
              <a:ext cx="972263" cy="45744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" name="Group 83"/>
          <p:cNvGrpSpPr>
            <a:grpSpLocks/>
          </p:cNvGrpSpPr>
          <p:nvPr/>
        </p:nvGrpSpPr>
        <p:grpSpPr bwMode="auto">
          <a:xfrm>
            <a:off x="7237991" y="3743147"/>
            <a:ext cx="1070275" cy="914580"/>
            <a:chOff x="5637791" y="3052286"/>
            <a:chExt cx="1069765" cy="914581"/>
          </a:xfrm>
        </p:grpSpPr>
        <p:sp>
          <p:nvSpPr>
            <p:cNvPr id="33825" name="TextBox 58"/>
            <p:cNvSpPr txBox="1">
              <a:spLocks noChangeArrowheads="1"/>
            </p:cNvSpPr>
            <p:nvPr/>
          </p:nvSpPr>
          <p:spPr bwMode="auto">
            <a:xfrm>
              <a:off x="5637791" y="3505201"/>
              <a:ext cx="1069765" cy="461666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(2+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68" name="Straight Arrow Connector 67"/>
            <p:cNvCxnSpPr>
              <a:stCxn id="33827" idx="2"/>
              <a:endCxn id="33825" idx="0"/>
            </p:cNvCxnSpPr>
            <p:nvPr/>
          </p:nvCxnSpPr>
          <p:spPr>
            <a:xfrm flipH="1">
              <a:off x="6172674" y="3052286"/>
              <a:ext cx="7994" cy="45291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" name="Group 84"/>
          <p:cNvGrpSpPr>
            <a:grpSpLocks/>
          </p:cNvGrpSpPr>
          <p:nvPr/>
        </p:nvGrpSpPr>
        <p:grpSpPr bwMode="auto">
          <a:xfrm>
            <a:off x="7239002" y="4657727"/>
            <a:ext cx="1100331" cy="909802"/>
            <a:chOff x="5638805" y="3966836"/>
            <a:chExt cx="1099952" cy="910124"/>
          </a:xfrm>
        </p:grpSpPr>
        <p:sp>
          <p:nvSpPr>
            <p:cNvPr id="33823" name="TextBox 59"/>
            <p:cNvSpPr txBox="1">
              <a:spLocks noChangeArrowheads="1"/>
            </p:cNvSpPr>
            <p:nvPr/>
          </p:nvSpPr>
          <p:spPr bwMode="auto">
            <a:xfrm>
              <a:off x="5638805" y="4415132"/>
              <a:ext cx="1099952" cy="461828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(5+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0" name="Straight Arrow Connector 69"/>
            <p:cNvCxnSpPr>
              <a:stCxn id="33825" idx="2"/>
              <a:endCxn id="33823" idx="0"/>
            </p:cNvCxnSpPr>
            <p:nvPr/>
          </p:nvCxnSpPr>
          <p:spPr>
            <a:xfrm>
              <a:off x="6172748" y="3966836"/>
              <a:ext cx="16033" cy="44829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9142996" y="3743142"/>
            <a:ext cx="1070275" cy="909982"/>
            <a:chOff x="7543375" y="3052260"/>
            <a:chExt cx="1069766" cy="910305"/>
          </a:xfrm>
        </p:grpSpPr>
        <p:sp>
          <p:nvSpPr>
            <p:cNvPr id="33821" name="TextBox 56"/>
            <p:cNvSpPr txBox="1">
              <a:spLocks noChangeArrowheads="1"/>
            </p:cNvSpPr>
            <p:nvPr/>
          </p:nvSpPr>
          <p:spPr bwMode="auto">
            <a:xfrm>
              <a:off x="7543375" y="3500736"/>
              <a:ext cx="1069766" cy="4618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(3+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2" name="Straight Arrow Connector 71"/>
            <p:cNvCxnSpPr>
              <a:stCxn id="33828" idx="2"/>
              <a:endCxn id="33821" idx="0"/>
            </p:cNvCxnSpPr>
            <p:nvPr/>
          </p:nvCxnSpPr>
          <p:spPr>
            <a:xfrm flipH="1">
              <a:off x="8078258" y="3052260"/>
              <a:ext cx="19275" cy="44847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Group 82"/>
          <p:cNvGrpSpPr>
            <a:grpSpLocks/>
          </p:cNvGrpSpPr>
          <p:nvPr/>
        </p:nvGrpSpPr>
        <p:grpSpPr bwMode="auto">
          <a:xfrm>
            <a:off x="9126745" y="4653124"/>
            <a:ext cx="1100331" cy="914237"/>
            <a:chOff x="7526555" y="3962569"/>
            <a:chExt cx="1099952" cy="914240"/>
          </a:xfrm>
        </p:grpSpPr>
        <p:sp>
          <p:nvSpPr>
            <p:cNvPr id="33819" name="TextBox 57"/>
            <p:cNvSpPr txBox="1">
              <a:spLocks noChangeArrowheads="1"/>
            </p:cNvSpPr>
            <p:nvPr/>
          </p:nvSpPr>
          <p:spPr bwMode="auto">
            <a:xfrm>
              <a:off x="7526555" y="4415142"/>
              <a:ext cx="1099952" cy="461667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(6+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4" name="Straight Arrow Connector 73"/>
            <p:cNvCxnSpPr>
              <a:stCxn id="33821" idx="2"/>
              <a:endCxn id="33819" idx="0"/>
            </p:cNvCxnSpPr>
            <p:nvPr/>
          </p:nvCxnSpPr>
          <p:spPr>
            <a:xfrm flipH="1">
              <a:off x="8076531" y="3962569"/>
              <a:ext cx="1223" cy="45257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3817" name="TextBox 85"/>
          <p:cNvSpPr txBox="1">
            <a:spLocks noChangeArrowheads="1"/>
          </p:cNvSpPr>
          <p:nvPr/>
        </p:nvSpPr>
        <p:spPr bwMode="auto">
          <a:xfrm>
            <a:off x="2125499" y="1295400"/>
            <a:ext cx="275940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State space graph</a:t>
            </a: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7745370" y="1311833"/>
            <a:ext cx="183857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Search tree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8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Consistency of Heuristics</a:t>
            </a:r>
          </a:p>
        </p:txBody>
      </p:sp>
      <p:sp>
        <p:nvSpPr>
          <p:cNvPr id="8195" name="Content Placeholder 14"/>
          <p:cNvSpPr>
            <a:spLocks noGrp="1"/>
          </p:cNvSpPr>
          <p:nvPr>
            <p:ph idx="1"/>
          </p:nvPr>
        </p:nvSpPr>
        <p:spPr>
          <a:xfrm>
            <a:off x="4876800" y="1295400"/>
            <a:ext cx="6934200" cy="3048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Calibri"/>
                <a:cs typeface="Calibri"/>
              </a:rPr>
              <a:t>Main idea: estimated heuristic costs ≤ actual costs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Calibri"/>
                <a:cs typeface="Calibri"/>
              </a:rPr>
              <a:t>Admissibility: heuristic cost ≤ actual cost to goal</a:t>
            </a:r>
          </a:p>
          <a:p>
            <a:pPr lvl="1">
              <a:lnSpc>
                <a:spcPct val="15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		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h(A) </a:t>
            </a:r>
            <a:r>
              <a:rPr lang="en-US" sz="2000" dirty="0">
                <a:latin typeface="Calibri"/>
                <a:cs typeface="Calibri"/>
              </a:rPr>
              <a:t>≤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actual cost from A to G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Calibri"/>
                <a:cs typeface="Calibri"/>
              </a:rPr>
              <a:t>Consistency: heuristic “arc” cost ≤ actual cost for each arc</a:t>
            </a:r>
          </a:p>
          <a:p>
            <a:pPr lvl="1">
              <a:lnSpc>
                <a:spcPct val="150000"/>
              </a:lnSpc>
              <a:buNone/>
            </a:pP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		h(A) – h(C)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≤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cost(A to C)</a:t>
            </a:r>
            <a:endParaRPr lang="en-US" sz="1050" dirty="0">
              <a:solidFill>
                <a:srgbClr val="C00000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endParaRPr lang="en-US" sz="1000" dirty="0">
              <a:solidFill>
                <a:srgbClr val="333399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r>
              <a:rPr lang="en-US" sz="2400" dirty="0">
                <a:solidFill>
                  <a:srgbClr val="333399"/>
                </a:solidFill>
                <a:latin typeface="Calibri"/>
                <a:cs typeface="Calibri"/>
              </a:rPr>
              <a:t>Consequences of consistency: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000" dirty="0">
                <a:latin typeface="Calibri"/>
                <a:cs typeface="Calibri"/>
              </a:rPr>
              <a:t>The f value along a path never decreases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  <a:buNone/>
            </a:pPr>
            <a:r>
              <a:rPr lang="en-US" sz="2000" dirty="0">
                <a:latin typeface="Calibri"/>
                <a:cs typeface="Calibri"/>
              </a:rPr>
              <a:t>		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h(A) </a:t>
            </a:r>
            <a:r>
              <a:rPr lang="en-US" sz="2000" dirty="0">
                <a:latin typeface="Calibri"/>
                <a:cs typeface="Calibri"/>
              </a:rPr>
              <a:t>≤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cost(A to C) </a:t>
            </a:r>
            <a:r>
              <a:rPr lang="en-US" sz="2000" dirty="0">
                <a:latin typeface="Calibri"/>
                <a:cs typeface="Calibri"/>
              </a:rPr>
              <a:t>+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h(C)</a:t>
            </a: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000" dirty="0">
                <a:latin typeface="Calibri"/>
                <a:cs typeface="Calibri"/>
              </a:rPr>
              <a:t>A* graph search is optimal</a:t>
            </a:r>
          </a:p>
          <a:p>
            <a:endParaRPr lang="en-US" sz="2000" dirty="0">
              <a:latin typeface="Calibri"/>
              <a:cs typeface="Calibri"/>
            </a:endParaRPr>
          </a:p>
        </p:txBody>
      </p:sp>
      <p:cxnSp>
        <p:nvCxnSpPr>
          <p:cNvPr id="4" name="Straight Arrow Connector 3"/>
          <p:cNvCxnSpPr>
            <a:endCxn id="8" idx="1"/>
          </p:cNvCxnSpPr>
          <p:nvPr/>
        </p:nvCxnSpPr>
        <p:spPr>
          <a:xfrm>
            <a:off x="1676401" y="2281240"/>
            <a:ext cx="1124510" cy="43871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8" idx="4"/>
            <a:endCxn id="9" idx="0"/>
          </p:cNvCxnSpPr>
          <p:nvPr/>
        </p:nvCxnSpPr>
        <p:spPr>
          <a:xfrm>
            <a:off x="3124200" y="3500439"/>
            <a:ext cx="0" cy="152876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822" name="TextBox 5"/>
          <p:cNvSpPr txBox="1">
            <a:spLocks noChangeArrowheads="1"/>
          </p:cNvSpPr>
          <p:nvPr/>
        </p:nvSpPr>
        <p:spPr bwMode="auto">
          <a:xfrm>
            <a:off x="3276600" y="3886200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762000" y="1824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667000" y="2586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9" name="Oval 8"/>
          <p:cNvSpPr/>
          <p:nvPr/>
        </p:nvSpPr>
        <p:spPr>
          <a:xfrm>
            <a:off x="2667000" y="5029200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34826" name="TextBox 9"/>
          <p:cNvSpPr txBox="1">
            <a:spLocks noChangeArrowheads="1"/>
          </p:cNvSpPr>
          <p:nvPr/>
        </p:nvSpPr>
        <p:spPr bwMode="auto">
          <a:xfrm>
            <a:off x="609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h=4</a:t>
            </a:r>
          </a:p>
        </p:txBody>
      </p:sp>
      <p:sp>
        <p:nvSpPr>
          <p:cNvPr id="34827" name="TextBox 10"/>
          <p:cNvSpPr txBox="1">
            <a:spLocks noChangeArrowheads="1"/>
          </p:cNvSpPr>
          <p:nvPr/>
        </p:nvSpPr>
        <p:spPr bwMode="auto">
          <a:xfrm>
            <a:off x="3657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h=1</a:t>
            </a:r>
          </a:p>
        </p:txBody>
      </p:sp>
      <p:sp>
        <p:nvSpPr>
          <p:cNvPr id="34828" name="TextBox 11"/>
          <p:cNvSpPr txBox="1">
            <a:spLocks noChangeArrowheads="1"/>
          </p:cNvSpPr>
          <p:nvPr/>
        </p:nvSpPr>
        <p:spPr bwMode="auto">
          <a:xfrm>
            <a:off x="1905000" y="2509837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17" name="Straight Arrow Connector 16"/>
          <p:cNvCxnSpPr>
            <a:stCxn id="7" idx="5"/>
            <a:endCxn id="9" idx="1"/>
          </p:cNvCxnSpPr>
          <p:nvPr/>
        </p:nvCxnSpPr>
        <p:spPr>
          <a:xfrm>
            <a:off x="1542489" y="2604528"/>
            <a:ext cx="1258422" cy="2558583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6"/>
            <a:endCxn id="8" idx="1"/>
          </p:cNvCxnSpPr>
          <p:nvPr/>
        </p:nvCxnSpPr>
        <p:spPr>
          <a:xfrm>
            <a:off x="1676400" y="2281239"/>
            <a:ext cx="1124511" cy="438711"/>
          </a:xfrm>
          <a:prstGeom prst="straightConnector1">
            <a:avLst/>
          </a:prstGeom>
          <a:ln w="57150">
            <a:solidFill>
              <a:srgbClr val="008000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9"/>
          <p:cNvSpPr txBox="1">
            <a:spLocks noChangeArrowheads="1"/>
          </p:cNvSpPr>
          <p:nvPr/>
        </p:nvSpPr>
        <p:spPr bwMode="auto">
          <a:xfrm>
            <a:off x="609600" y="3200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h=2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609600" y="3019425"/>
            <a:ext cx="838200" cy="6380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9735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2" grpId="0"/>
      <p:bldP spid="34822" grpId="1"/>
      <p:bldP spid="7" grpId="0" animBg="1"/>
      <p:bldP spid="8" grpId="0" animBg="1"/>
      <p:bldP spid="9" grpId="0" animBg="1"/>
      <p:bldP spid="9" grpId="1" animBg="1"/>
      <p:bldP spid="34826" grpId="0"/>
      <p:bldP spid="34827" grpId="0"/>
      <p:bldP spid="34828" grpId="0"/>
      <p:bldP spid="2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Optimality of A* Graph Search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6501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475433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reeform 21"/>
          <p:cNvSpPr>
            <a:spLocks/>
          </p:cNvSpPr>
          <p:nvPr/>
        </p:nvSpPr>
        <p:spPr bwMode="auto">
          <a:xfrm>
            <a:off x="8518525" y="2362200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Optimality of A* Graph Search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600200"/>
            <a:ext cx="6248400" cy="441960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Calibri"/>
                <a:cs typeface="Calibri"/>
              </a:rPr>
              <a:t>Sketch: consider what A* does with a consistent heuristic:</a:t>
            </a:r>
          </a:p>
          <a:p>
            <a:pPr lvl="1"/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Fact 1: In tree search, A* expands nodes in increasing total f value (f-contours)</a:t>
            </a:r>
            <a:br>
              <a:rPr lang="en-US" sz="2400" dirty="0">
                <a:latin typeface="Calibri"/>
                <a:cs typeface="Calibri"/>
              </a:rPr>
            </a:br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Fact 2: For every state s, nodes that reach s optimally are expanded before nodes that reach s </a:t>
            </a:r>
            <a:r>
              <a:rPr lang="en-US" sz="2400" dirty="0" err="1">
                <a:latin typeface="Calibri"/>
                <a:cs typeface="Calibri"/>
              </a:rPr>
              <a:t>suboptimally</a:t>
            </a:r>
            <a:endParaRPr lang="en-US" sz="2400" dirty="0">
              <a:latin typeface="Calibri"/>
              <a:cs typeface="Calibri"/>
            </a:endParaRPr>
          </a:p>
          <a:p>
            <a:pPr lvl="1"/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Result: A* graph search is optimal</a:t>
            </a:r>
          </a:p>
        </p:txBody>
      </p:sp>
      <p:sp>
        <p:nvSpPr>
          <p:cNvPr id="41989" name="Freeform 9"/>
          <p:cNvSpPr>
            <a:spLocks/>
          </p:cNvSpPr>
          <p:nvPr/>
        </p:nvSpPr>
        <p:spPr bwMode="auto">
          <a:xfrm>
            <a:off x="8001000" y="2533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0" name="Oval 10"/>
          <p:cNvSpPr>
            <a:spLocks noChangeArrowheads="1"/>
          </p:cNvSpPr>
          <p:nvPr/>
        </p:nvSpPr>
        <p:spPr bwMode="auto">
          <a:xfrm>
            <a:off x="9123363" y="2889250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1" name="Oval 11"/>
          <p:cNvSpPr>
            <a:spLocks noChangeArrowheads="1"/>
          </p:cNvSpPr>
          <p:nvPr/>
        </p:nvSpPr>
        <p:spPr bwMode="auto">
          <a:xfrm>
            <a:off x="9599613" y="287972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2" name="Text Box 12"/>
          <p:cNvSpPr txBox="1">
            <a:spLocks noChangeArrowheads="1"/>
          </p:cNvSpPr>
          <p:nvPr/>
        </p:nvSpPr>
        <p:spPr bwMode="auto">
          <a:xfrm>
            <a:off x="9253538" y="2740026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1993" name="Oval 16"/>
          <p:cNvSpPr>
            <a:spLocks noChangeArrowheads="1"/>
          </p:cNvSpPr>
          <p:nvPr/>
        </p:nvSpPr>
        <p:spPr bwMode="auto">
          <a:xfrm>
            <a:off x="9847263" y="3929063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4" name="Oval 17"/>
          <p:cNvSpPr>
            <a:spLocks noChangeArrowheads="1"/>
          </p:cNvSpPr>
          <p:nvPr/>
        </p:nvSpPr>
        <p:spPr bwMode="auto">
          <a:xfrm>
            <a:off x="9367838" y="4484688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5" name="Freeform 19"/>
          <p:cNvSpPr>
            <a:spLocks/>
          </p:cNvSpPr>
          <p:nvPr/>
        </p:nvSpPr>
        <p:spPr bwMode="auto">
          <a:xfrm>
            <a:off x="9321800" y="3275014"/>
            <a:ext cx="179388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6" name="Freeform 20"/>
          <p:cNvSpPr>
            <a:spLocks/>
          </p:cNvSpPr>
          <p:nvPr/>
        </p:nvSpPr>
        <p:spPr bwMode="auto">
          <a:xfrm>
            <a:off x="9739311" y="3471862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7" name="Oval 22"/>
          <p:cNvSpPr>
            <a:spLocks noChangeArrowheads="1"/>
          </p:cNvSpPr>
          <p:nvPr/>
        </p:nvSpPr>
        <p:spPr bwMode="auto">
          <a:xfrm>
            <a:off x="9355138" y="2463801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8" name="Freeform 23"/>
          <p:cNvSpPr>
            <a:spLocks/>
          </p:cNvSpPr>
          <p:nvPr/>
        </p:nvSpPr>
        <p:spPr bwMode="auto">
          <a:xfrm>
            <a:off x="8783637" y="3368676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9" name="Freeform 24"/>
          <p:cNvSpPr>
            <a:spLocks/>
          </p:cNvSpPr>
          <p:nvPr/>
        </p:nvSpPr>
        <p:spPr bwMode="auto">
          <a:xfrm>
            <a:off x="9039226" y="3100388"/>
            <a:ext cx="747713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2000" name="Text Box 26"/>
          <p:cNvSpPr txBox="1">
            <a:spLocks noChangeArrowheads="1"/>
          </p:cNvSpPr>
          <p:nvPr/>
        </p:nvSpPr>
        <p:spPr bwMode="auto">
          <a:xfrm>
            <a:off x="10277475" y="3468689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3</a:t>
            </a:r>
          </a:p>
        </p:txBody>
      </p:sp>
      <p:sp>
        <p:nvSpPr>
          <p:cNvPr id="42001" name="Text Box 27"/>
          <p:cNvSpPr txBox="1">
            <a:spLocks noChangeArrowheads="1"/>
          </p:cNvSpPr>
          <p:nvPr/>
        </p:nvSpPr>
        <p:spPr bwMode="auto">
          <a:xfrm>
            <a:off x="10150475" y="3073401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2</a:t>
            </a:r>
          </a:p>
        </p:txBody>
      </p:sp>
      <p:sp>
        <p:nvSpPr>
          <p:cNvPr id="42002" name="Text Box 28"/>
          <p:cNvSpPr txBox="1">
            <a:spLocks noChangeArrowheads="1"/>
          </p:cNvSpPr>
          <p:nvPr/>
        </p:nvSpPr>
        <p:spPr bwMode="auto">
          <a:xfrm>
            <a:off x="9950449" y="2695577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1</a:t>
            </a:r>
          </a:p>
        </p:txBody>
      </p:sp>
    </p:spTree>
    <p:extLst>
      <p:ext uri="{BB962C8B-B14F-4D97-AF65-F5344CB8AC3E}">
        <p14:creationId xmlns:p14="http://schemas.microsoft.com/office/powerpoint/2010/main" val="3464164265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Optimality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3754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Tree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A* is optimal if heuristic is admissible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UCS is a special case (h = 0)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Graph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A* optimal if heuristic is consistent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UCS optimal (h = 0 is consistent)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Consistency implies admissibility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In general, most natural admissible heuristics tend to be consistent, especially if from relaxed problems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9853" y="2009404"/>
            <a:ext cx="4720694" cy="3400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A*: Summary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9590" y="1553037"/>
            <a:ext cx="4865218" cy="4537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173552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A*: Summary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A* uses both backward costs and (estimates of) forward costs</a:t>
            </a:r>
          </a:p>
          <a:p>
            <a:pPr lvl="4"/>
            <a:endParaRPr lang="en-US" sz="1600" dirty="0"/>
          </a:p>
          <a:p>
            <a:pPr eaLnBrk="1" hangingPunct="1"/>
            <a:r>
              <a:rPr lang="en-US" dirty="0"/>
              <a:t>A* is optimal with admissible / consistent heuristics</a:t>
            </a:r>
          </a:p>
          <a:p>
            <a:pPr lvl="4"/>
            <a:endParaRPr lang="en-US" sz="1600" dirty="0"/>
          </a:p>
          <a:p>
            <a:pPr eaLnBrk="1" hangingPunct="1"/>
            <a:r>
              <a:rPr lang="en-US" dirty="0"/>
              <a:t>Heuristic design is key: often use relaxed problems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1201" y="3886363"/>
            <a:ext cx="8077197" cy="2487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Search Pseudo-Code</a:t>
            </a:r>
          </a:p>
        </p:txBody>
      </p:sp>
      <p:pic>
        <p:nvPicPr>
          <p:cNvPr id="4" name="Picture 3" descr="tree-sear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81200"/>
            <a:ext cx="11665629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058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Search Pseudo-Code</a:t>
            </a:r>
          </a:p>
        </p:txBody>
      </p:sp>
      <p:pic>
        <p:nvPicPr>
          <p:cNvPr id="3" name="Picture 2" descr="graph-sear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52600"/>
            <a:ext cx="11406469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126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Example: Pancake Problem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184526" y="250190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113088" y="2598738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936875" y="2403476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043238" y="2693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128964" y="3727451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200401" y="35337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952751" y="36306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059114" y="38227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075239" y="2271713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22889" y="21748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251450" y="2078038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181600" y="19812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7" name="Group 81"/>
          <p:cNvGrpSpPr>
            <a:grpSpLocks/>
          </p:cNvGrpSpPr>
          <p:nvPr/>
        </p:nvGrpSpPr>
        <p:grpSpPr bwMode="auto">
          <a:xfrm flipV="1">
            <a:off x="2251075" y="4689476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357438" y="4979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9" name="Group 87"/>
          <p:cNvGrpSpPr>
            <a:grpSpLocks/>
          </p:cNvGrpSpPr>
          <p:nvPr/>
        </p:nvGrpSpPr>
        <p:grpSpPr bwMode="auto">
          <a:xfrm flipV="1">
            <a:off x="4232275" y="4357688"/>
            <a:ext cx="1025525" cy="290513"/>
            <a:chOff x="2175020" y="6019800"/>
            <a:chExt cx="1025380" cy="290946"/>
          </a:xfrm>
        </p:grpSpPr>
        <p:grpSp>
          <p:nvGrpSpPr>
            <p:cNvPr id="8281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032875" y="41910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280526" y="3900488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209088" y="3997326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139238" y="4094162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029201" y="3594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276850" y="3497262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16" name="Group 94"/>
          <p:cNvGrpSpPr>
            <a:grpSpLocks/>
          </p:cNvGrpSpPr>
          <p:nvPr/>
        </p:nvGrpSpPr>
        <p:grpSpPr bwMode="auto">
          <a:xfrm flipV="1">
            <a:off x="5135563" y="3305175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114800" y="2300287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203575" y="3127375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2860675" y="4003675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3886200" y="4052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505450" y="5499100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2" name="Group 80"/>
          <p:cNvGrpSpPr>
            <a:grpSpLocks/>
          </p:cNvGrpSpPr>
          <p:nvPr/>
        </p:nvGrpSpPr>
        <p:grpSpPr bwMode="auto">
          <a:xfrm flipV="1">
            <a:off x="5257801" y="5210176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422526" y="5799138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4" name="Group 86"/>
          <p:cNvGrpSpPr>
            <a:grpSpLocks/>
          </p:cNvGrpSpPr>
          <p:nvPr/>
        </p:nvGrpSpPr>
        <p:grpSpPr bwMode="auto">
          <a:xfrm flipV="1">
            <a:off x="2174875" y="5603876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281238" y="58943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6" name="Group 92"/>
          <p:cNvGrpSpPr>
            <a:grpSpLocks/>
          </p:cNvGrpSpPr>
          <p:nvPr/>
        </p:nvGrpSpPr>
        <p:grpSpPr bwMode="auto">
          <a:xfrm flipV="1">
            <a:off x="3663951" y="5972175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70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27" name="Group 98"/>
          <p:cNvGrpSpPr>
            <a:grpSpLocks/>
          </p:cNvGrpSpPr>
          <p:nvPr/>
        </p:nvGrpSpPr>
        <p:grpSpPr bwMode="auto">
          <a:xfrm flipV="1">
            <a:off x="6858001" y="3824288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65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118475" y="59436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9" name="Group 106"/>
          <p:cNvGrpSpPr>
            <a:grpSpLocks/>
          </p:cNvGrpSpPr>
          <p:nvPr/>
        </p:nvGrpSpPr>
        <p:grpSpPr bwMode="auto">
          <a:xfrm flipV="1">
            <a:off x="8224838" y="5653088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590007" y="5272882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276600" y="5729287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724400" y="5805487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105400" y="4814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5867400" y="4281487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213475" y="3367087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295107" y="2796382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262813" y="5021262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086601" y="5118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39" name="Group 131"/>
          <p:cNvGrpSpPr>
            <a:grpSpLocks/>
          </p:cNvGrpSpPr>
          <p:nvPr/>
        </p:nvGrpSpPr>
        <p:grpSpPr bwMode="auto">
          <a:xfrm flipV="1">
            <a:off x="7192963" y="4829175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324600" y="2452687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277100" y="4395787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772400" y="5272087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572500" y="4548187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44" name="TextBox 154"/>
          <p:cNvSpPr txBox="1">
            <a:spLocks noChangeArrowheads="1"/>
          </p:cNvSpPr>
          <p:nvPr/>
        </p:nvSpPr>
        <p:spPr bwMode="auto">
          <a:xfrm>
            <a:off x="7432675" y="2757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5" name="TextBox 154"/>
          <p:cNvSpPr txBox="1">
            <a:spLocks noChangeArrowheads="1"/>
          </p:cNvSpPr>
          <p:nvPr/>
        </p:nvSpPr>
        <p:spPr bwMode="auto">
          <a:xfrm>
            <a:off x="9109075" y="4841876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46" name="TextBox 154"/>
          <p:cNvSpPr txBox="1">
            <a:spLocks noChangeArrowheads="1"/>
          </p:cNvSpPr>
          <p:nvPr/>
        </p:nvSpPr>
        <p:spPr bwMode="auto">
          <a:xfrm>
            <a:off x="6061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47" name="TextBox 154"/>
          <p:cNvSpPr txBox="1">
            <a:spLocks noChangeArrowheads="1"/>
          </p:cNvSpPr>
          <p:nvPr/>
        </p:nvSpPr>
        <p:spPr bwMode="auto">
          <a:xfrm>
            <a:off x="6518275" y="3165476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8" name="TextBox 154"/>
          <p:cNvSpPr txBox="1">
            <a:spLocks noChangeArrowheads="1"/>
          </p:cNvSpPr>
          <p:nvPr/>
        </p:nvSpPr>
        <p:spPr bwMode="auto">
          <a:xfrm>
            <a:off x="5984875" y="58816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9" name="TextBox 154"/>
          <p:cNvSpPr txBox="1">
            <a:spLocks noChangeArrowheads="1"/>
          </p:cNvSpPr>
          <p:nvPr/>
        </p:nvSpPr>
        <p:spPr bwMode="auto">
          <a:xfrm>
            <a:off x="7585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0" name="TextBox 154"/>
          <p:cNvSpPr txBox="1">
            <a:spLocks noChangeArrowheads="1"/>
          </p:cNvSpPr>
          <p:nvPr/>
        </p:nvSpPr>
        <p:spPr bwMode="auto">
          <a:xfrm>
            <a:off x="2784475" y="508635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1" name="TextBox 154"/>
          <p:cNvSpPr txBox="1">
            <a:spLocks noChangeArrowheads="1"/>
          </p:cNvSpPr>
          <p:nvPr/>
        </p:nvSpPr>
        <p:spPr bwMode="auto">
          <a:xfrm>
            <a:off x="3470275" y="29098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2" name="TextBox 154"/>
          <p:cNvSpPr txBox="1">
            <a:spLocks noChangeArrowheads="1"/>
          </p:cNvSpPr>
          <p:nvPr/>
        </p:nvSpPr>
        <p:spPr bwMode="auto">
          <a:xfrm>
            <a:off x="4308475" y="2376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3" name="TextBox 115"/>
          <p:cNvSpPr txBox="1">
            <a:spLocks noChangeArrowheads="1"/>
          </p:cNvSpPr>
          <p:nvPr/>
        </p:nvSpPr>
        <p:spPr bwMode="auto">
          <a:xfrm>
            <a:off x="0" y="1219200"/>
            <a:ext cx="12191999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State space graph with costs as weights</a:t>
            </a:r>
          </a:p>
        </p:txBody>
      </p:sp>
      <p:sp>
        <p:nvSpPr>
          <p:cNvPr id="8254" name="TextBox 154"/>
          <p:cNvSpPr txBox="1">
            <a:spLocks noChangeArrowheads="1"/>
          </p:cNvSpPr>
          <p:nvPr/>
        </p:nvSpPr>
        <p:spPr bwMode="auto">
          <a:xfrm>
            <a:off x="3165475" y="41290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55" name="TextBox 154"/>
          <p:cNvSpPr txBox="1">
            <a:spLocks noChangeArrowheads="1"/>
          </p:cNvSpPr>
          <p:nvPr/>
        </p:nvSpPr>
        <p:spPr bwMode="auto">
          <a:xfrm>
            <a:off x="4079875" y="38242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6" name="TextBox 154"/>
          <p:cNvSpPr txBox="1">
            <a:spLocks noChangeArrowheads="1"/>
          </p:cNvSpPr>
          <p:nvPr/>
        </p:nvSpPr>
        <p:spPr bwMode="auto">
          <a:xfrm>
            <a:off x="4841875" y="48148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57" name="TextBox 154"/>
          <p:cNvSpPr txBox="1">
            <a:spLocks noChangeArrowheads="1"/>
          </p:cNvSpPr>
          <p:nvPr/>
        </p:nvSpPr>
        <p:spPr bwMode="auto">
          <a:xfrm>
            <a:off x="3470275" y="5424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8" name="TextBox 154"/>
          <p:cNvSpPr txBox="1">
            <a:spLocks noChangeArrowheads="1"/>
          </p:cNvSpPr>
          <p:nvPr/>
        </p:nvSpPr>
        <p:spPr bwMode="auto">
          <a:xfrm>
            <a:off x="5222875" y="26812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reeform 21"/>
          <p:cNvSpPr>
            <a:spLocks/>
          </p:cNvSpPr>
          <p:nvPr/>
        </p:nvSpPr>
        <p:spPr bwMode="auto">
          <a:xfrm>
            <a:off x="5873751" y="3598863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Optimality of A* Graph Search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2133600"/>
          </a:xfrm>
        </p:spPr>
        <p:txBody>
          <a:bodyPr/>
          <a:lstStyle/>
          <a:p>
            <a:pPr eaLnBrk="1" hangingPunct="1"/>
            <a:r>
              <a:rPr lang="en-US" sz="2800" dirty="0"/>
              <a:t>Consider what A* does:</a:t>
            </a:r>
          </a:p>
          <a:p>
            <a:pPr lvl="1" eaLnBrk="1" hangingPunct="1"/>
            <a:r>
              <a:rPr lang="en-US" sz="2400" dirty="0"/>
              <a:t>Expands nodes in increasing total f value (f-contours)</a:t>
            </a:r>
            <a:br>
              <a:rPr lang="en-US" sz="2400" dirty="0"/>
            </a:br>
            <a:r>
              <a:rPr lang="en-US" sz="2400" dirty="0"/>
              <a:t>Reminder: f(n) = g(n) + h(n) = cost to n + heuristic</a:t>
            </a:r>
          </a:p>
          <a:p>
            <a:pPr lvl="1" eaLnBrk="1" hangingPunct="1"/>
            <a:r>
              <a:rPr lang="en-US" sz="2400" dirty="0"/>
              <a:t>Proof idea: the optimal goal(s) have the lowest f value, so it must get expanded first</a:t>
            </a:r>
          </a:p>
        </p:txBody>
      </p:sp>
      <p:sp>
        <p:nvSpPr>
          <p:cNvPr id="41989" name="Freeform 9"/>
          <p:cNvSpPr>
            <a:spLocks/>
          </p:cNvSpPr>
          <p:nvPr/>
        </p:nvSpPr>
        <p:spPr bwMode="auto">
          <a:xfrm>
            <a:off x="5356226" y="3770314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0" name="Oval 10"/>
          <p:cNvSpPr>
            <a:spLocks noChangeArrowheads="1"/>
          </p:cNvSpPr>
          <p:nvPr/>
        </p:nvSpPr>
        <p:spPr bwMode="auto">
          <a:xfrm>
            <a:off x="6478589" y="412591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1" name="Oval 11"/>
          <p:cNvSpPr>
            <a:spLocks noChangeArrowheads="1"/>
          </p:cNvSpPr>
          <p:nvPr/>
        </p:nvSpPr>
        <p:spPr bwMode="auto">
          <a:xfrm>
            <a:off x="6954839" y="41163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2" name="Text Box 12"/>
          <p:cNvSpPr txBox="1">
            <a:spLocks noChangeArrowheads="1"/>
          </p:cNvSpPr>
          <p:nvPr/>
        </p:nvSpPr>
        <p:spPr bwMode="auto">
          <a:xfrm>
            <a:off x="6608764" y="3976689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41993" name="Oval 16"/>
          <p:cNvSpPr>
            <a:spLocks noChangeArrowheads="1"/>
          </p:cNvSpPr>
          <p:nvPr/>
        </p:nvSpPr>
        <p:spPr bwMode="auto">
          <a:xfrm>
            <a:off x="7202489" y="5165726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4" name="Oval 17"/>
          <p:cNvSpPr>
            <a:spLocks noChangeArrowheads="1"/>
          </p:cNvSpPr>
          <p:nvPr/>
        </p:nvSpPr>
        <p:spPr bwMode="auto">
          <a:xfrm>
            <a:off x="6723064" y="5721351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5" name="Freeform 19"/>
          <p:cNvSpPr>
            <a:spLocks/>
          </p:cNvSpPr>
          <p:nvPr/>
        </p:nvSpPr>
        <p:spPr bwMode="auto">
          <a:xfrm>
            <a:off x="6677026" y="4511677"/>
            <a:ext cx="179388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6" name="Freeform 20"/>
          <p:cNvSpPr>
            <a:spLocks/>
          </p:cNvSpPr>
          <p:nvPr/>
        </p:nvSpPr>
        <p:spPr bwMode="auto">
          <a:xfrm>
            <a:off x="7094537" y="4708525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7" name="Oval 22"/>
          <p:cNvSpPr>
            <a:spLocks noChangeArrowheads="1"/>
          </p:cNvSpPr>
          <p:nvPr/>
        </p:nvSpPr>
        <p:spPr bwMode="auto">
          <a:xfrm>
            <a:off x="6710364" y="37004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8" name="Freeform 23"/>
          <p:cNvSpPr>
            <a:spLocks/>
          </p:cNvSpPr>
          <p:nvPr/>
        </p:nvSpPr>
        <p:spPr bwMode="auto">
          <a:xfrm>
            <a:off x="6138863" y="4605339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9" name="Freeform 24"/>
          <p:cNvSpPr>
            <a:spLocks/>
          </p:cNvSpPr>
          <p:nvPr/>
        </p:nvSpPr>
        <p:spPr bwMode="auto">
          <a:xfrm>
            <a:off x="6394452" y="4337051"/>
            <a:ext cx="747713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2000" name="Text Box 26"/>
          <p:cNvSpPr txBox="1">
            <a:spLocks noChangeArrowheads="1"/>
          </p:cNvSpPr>
          <p:nvPr/>
        </p:nvSpPr>
        <p:spPr bwMode="auto">
          <a:xfrm>
            <a:off x="7632701" y="4705352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42001" name="Text Box 27"/>
          <p:cNvSpPr txBox="1">
            <a:spLocks noChangeArrowheads="1"/>
          </p:cNvSpPr>
          <p:nvPr/>
        </p:nvSpPr>
        <p:spPr bwMode="auto">
          <a:xfrm>
            <a:off x="7505701" y="4310064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2</a:t>
            </a:r>
          </a:p>
        </p:txBody>
      </p:sp>
      <p:sp>
        <p:nvSpPr>
          <p:cNvPr id="42002" name="Text Box 28"/>
          <p:cNvSpPr txBox="1">
            <a:spLocks noChangeArrowheads="1"/>
          </p:cNvSpPr>
          <p:nvPr/>
        </p:nvSpPr>
        <p:spPr bwMode="auto">
          <a:xfrm>
            <a:off x="7305675" y="3932240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1</a:t>
            </a:r>
          </a:p>
        </p:txBody>
      </p:sp>
      <p:sp>
        <p:nvSpPr>
          <p:cNvPr id="809989" name="Text Box 5"/>
          <p:cNvSpPr txBox="1">
            <a:spLocks noChangeArrowheads="1"/>
          </p:cNvSpPr>
          <p:nvPr/>
        </p:nvSpPr>
        <p:spPr bwMode="auto">
          <a:xfrm>
            <a:off x="1295400" y="4286250"/>
            <a:ext cx="3886200" cy="92332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/>
              <a:t>There’s a problem with this argument.  What are we assuming is true?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98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reeform 34"/>
          <p:cNvSpPr>
            <a:spLocks/>
          </p:cNvSpPr>
          <p:nvPr/>
        </p:nvSpPr>
        <p:spPr bwMode="auto">
          <a:xfrm>
            <a:off x="7610475" y="1690688"/>
            <a:ext cx="1931988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Optimality of A* Graph Search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600201"/>
            <a:ext cx="5334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000" dirty="0"/>
              <a:t>Proof:</a:t>
            </a:r>
          </a:p>
          <a:p>
            <a:pPr eaLnBrk="1" hangingPunct="1"/>
            <a:r>
              <a:rPr lang="en-US" sz="2000" dirty="0"/>
              <a:t>New possible problem: some </a:t>
            </a:r>
            <a:r>
              <a:rPr lang="en-US" sz="2000" i="1" dirty="0"/>
              <a:t>n</a:t>
            </a:r>
            <a:r>
              <a:rPr lang="en-US" sz="2000" dirty="0"/>
              <a:t> on path to G* isn’t in queue when we need it, because some worse </a:t>
            </a:r>
            <a:r>
              <a:rPr lang="en-US" sz="2000" i="1" dirty="0"/>
              <a:t>n’</a:t>
            </a:r>
            <a:r>
              <a:rPr lang="en-US" sz="2000" dirty="0"/>
              <a:t> for the same state </a:t>
            </a:r>
            <a:r>
              <a:rPr lang="en-US" sz="2000" dirty="0" err="1"/>
              <a:t>dequeued</a:t>
            </a:r>
            <a:r>
              <a:rPr lang="en-US" sz="2000" dirty="0"/>
              <a:t> and expanded first (disaster!)</a:t>
            </a:r>
          </a:p>
          <a:p>
            <a:pPr eaLnBrk="1" hangingPunct="1"/>
            <a:r>
              <a:rPr lang="en-US" sz="2000" dirty="0"/>
              <a:t>Take the highest such </a:t>
            </a:r>
            <a:r>
              <a:rPr lang="en-US" sz="2000" i="1" dirty="0"/>
              <a:t>n </a:t>
            </a:r>
            <a:r>
              <a:rPr lang="en-US" sz="2000" dirty="0"/>
              <a:t>in tree</a:t>
            </a:r>
          </a:p>
          <a:p>
            <a:pPr eaLnBrk="1" hangingPunct="1"/>
            <a:r>
              <a:rPr lang="en-US" sz="2000" dirty="0"/>
              <a:t>Let </a:t>
            </a:r>
            <a:r>
              <a:rPr lang="en-US" sz="2000" i="1" dirty="0"/>
              <a:t>p</a:t>
            </a:r>
            <a:r>
              <a:rPr lang="en-US" sz="2000" dirty="0"/>
              <a:t> be the ancestor of </a:t>
            </a:r>
            <a:r>
              <a:rPr lang="en-US" sz="2000" i="1" dirty="0"/>
              <a:t>n </a:t>
            </a:r>
            <a:r>
              <a:rPr lang="en-US" sz="2000" dirty="0"/>
              <a:t>that was on the queue when </a:t>
            </a:r>
            <a:r>
              <a:rPr lang="en-US" sz="2000" i="1" dirty="0"/>
              <a:t>n</a:t>
            </a:r>
            <a:r>
              <a:rPr lang="en-US" sz="2000" dirty="0"/>
              <a:t>’ was popped</a:t>
            </a:r>
          </a:p>
          <a:p>
            <a:pPr eaLnBrk="1" hangingPunct="1"/>
            <a:r>
              <a:rPr lang="en-US" sz="2000" i="1" dirty="0"/>
              <a:t>f(p) &lt; f(n)</a:t>
            </a:r>
            <a:r>
              <a:rPr lang="en-US" sz="2000" dirty="0"/>
              <a:t> because of </a:t>
            </a:r>
            <a:r>
              <a:rPr lang="en-US" sz="2000" dirty="0">
                <a:solidFill>
                  <a:srgbClr val="008000"/>
                </a:solidFill>
              </a:rPr>
              <a:t>consistency</a:t>
            </a:r>
            <a:endParaRPr lang="en-US" sz="2000" i="1" dirty="0">
              <a:solidFill>
                <a:srgbClr val="008000"/>
              </a:solidFill>
            </a:endParaRPr>
          </a:p>
          <a:p>
            <a:pPr eaLnBrk="1" hangingPunct="1"/>
            <a:r>
              <a:rPr lang="en-US" sz="2000" i="1" dirty="0"/>
              <a:t>f(n) &lt; f(n’) </a:t>
            </a:r>
            <a:r>
              <a:rPr lang="en-US" sz="2000" dirty="0"/>
              <a:t>because </a:t>
            </a:r>
            <a:r>
              <a:rPr lang="en-US" sz="2000" i="1" dirty="0"/>
              <a:t>n’</a:t>
            </a:r>
            <a:r>
              <a:rPr lang="en-US" sz="2000" dirty="0"/>
              <a:t> is suboptimal</a:t>
            </a:r>
            <a:endParaRPr lang="en-US" sz="2000" i="1" dirty="0"/>
          </a:p>
          <a:p>
            <a:pPr eaLnBrk="1" hangingPunct="1"/>
            <a:r>
              <a:rPr lang="en-US" sz="2000" i="1" dirty="0"/>
              <a:t>p</a:t>
            </a:r>
            <a:r>
              <a:rPr lang="en-US" sz="2000" dirty="0"/>
              <a:t> would have been expanded before </a:t>
            </a:r>
            <a:r>
              <a:rPr lang="en-US" sz="2000" i="1" dirty="0"/>
              <a:t>n</a:t>
            </a:r>
            <a:r>
              <a:rPr lang="en-US" sz="2000" dirty="0"/>
              <a:t>’</a:t>
            </a:r>
          </a:p>
          <a:p>
            <a:pPr eaLnBrk="1" hangingPunct="1"/>
            <a:r>
              <a:rPr lang="en-US" sz="2000" dirty="0"/>
              <a:t>Contradiction!</a:t>
            </a:r>
          </a:p>
          <a:p>
            <a:pPr eaLnBrk="1" hangingPunct="1"/>
            <a:endParaRPr lang="en-US" sz="2000" dirty="0"/>
          </a:p>
        </p:txBody>
      </p:sp>
      <p:sp>
        <p:nvSpPr>
          <p:cNvPr id="35845" name="Freeform 12"/>
          <p:cNvSpPr>
            <a:spLocks/>
          </p:cNvSpPr>
          <p:nvPr/>
        </p:nvSpPr>
        <p:spPr bwMode="auto">
          <a:xfrm>
            <a:off x="6794500" y="1670051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35846" name="Oval 16"/>
          <p:cNvSpPr>
            <a:spLocks noChangeArrowheads="1"/>
          </p:cNvSpPr>
          <p:nvPr/>
        </p:nvSpPr>
        <p:spPr bwMode="auto">
          <a:xfrm>
            <a:off x="9399589" y="3713164"/>
            <a:ext cx="179387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35847" name="Oval 17"/>
          <p:cNvSpPr>
            <a:spLocks noChangeArrowheads="1"/>
          </p:cNvSpPr>
          <p:nvPr/>
        </p:nvSpPr>
        <p:spPr bwMode="auto">
          <a:xfrm>
            <a:off x="7113589" y="3408364"/>
            <a:ext cx="179387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35848" name="Oval 21"/>
          <p:cNvSpPr>
            <a:spLocks noChangeArrowheads="1"/>
          </p:cNvSpPr>
          <p:nvPr/>
        </p:nvSpPr>
        <p:spPr bwMode="auto">
          <a:xfrm>
            <a:off x="8148638" y="1600201"/>
            <a:ext cx="179387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9470" name="Oval 27"/>
          <p:cNvSpPr>
            <a:spLocks noChangeArrowheads="1"/>
          </p:cNvSpPr>
          <p:nvPr/>
        </p:nvSpPr>
        <p:spPr bwMode="auto">
          <a:xfrm>
            <a:off x="7669213" y="2438401"/>
            <a:ext cx="179387" cy="1793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pic>
        <p:nvPicPr>
          <p:cNvPr id="19471" name="Picture 2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391400" y="2362200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1" name="Picture 3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744077" y="3636963"/>
            <a:ext cx="257175" cy="241300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pic>
        <p:nvPicPr>
          <p:cNvPr id="35852" name="Picture 3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629401" y="3363913"/>
            <a:ext cx="385763" cy="273051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8256588" y="2493963"/>
            <a:ext cx="441325" cy="533400"/>
            <a:chOff x="7189787" y="2493962"/>
            <a:chExt cx="440532" cy="533400"/>
          </a:xfrm>
        </p:grpSpPr>
        <p:sp>
          <p:nvSpPr>
            <p:cNvPr id="35857" name="Oval 27"/>
            <p:cNvSpPr>
              <a:spLocks noChangeArrowheads="1"/>
            </p:cNvSpPr>
            <p:nvPr/>
          </p:nvSpPr>
          <p:spPr bwMode="auto">
            <a:xfrm>
              <a:off x="7189787" y="2847974"/>
              <a:ext cx="179388" cy="1793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5858" name="Picture 24" descr="txp_fi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342187" y="2493962"/>
              <a:ext cx="288132" cy="3044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29"/>
          <p:cNvGrpSpPr>
            <a:grpSpLocks/>
          </p:cNvGrpSpPr>
          <p:nvPr/>
        </p:nvGrpSpPr>
        <p:grpSpPr bwMode="auto">
          <a:xfrm>
            <a:off x="7620000" y="1905000"/>
            <a:ext cx="476251" cy="300039"/>
            <a:chOff x="6553200" y="1905000"/>
            <a:chExt cx="476250" cy="300037"/>
          </a:xfrm>
        </p:grpSpPr>
        <p:sp>
          <p:nvSpPr>
            <p:cNvPr id="35855" name="Oval 13"/>
            <p:cNvSpPr>
              <a:spLocks noChangeArrowheads="1"/>
            </p:cNvSpPr>
            <p:nvPr/>
          </p:nvSpPr>
          <p:spPr bwMode="auto">
            <a:xfrm>
              <a:off x="6850062" y="2025650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5856" name="Picture 26" descr="txp_fi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553200" y="1905000"/>
              <a:ext cx="192087" cy="2237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7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ounded Rectangle 99"/>
          <p:cNvSpPr/>
          <p:nvPr/>
        </p:nvSpPr>
        <p:spPr>
          <a:xfrm>
            <a:off x="2514600" y="4724400"/>
            <a:ext cx="6858000" cy="8382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General Tree Search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2" y="1390650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1"/>
          <p:cNvCxnSpPr/>
          <p:nvPr/>
        </p:nvCxnSpPr>
        <p:spPr>
          <a:xfrm flipV="1">
            <a:off x="5734051" y="4287839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5662613" y="4384675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486400" y="4191001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592763" y="4481513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oup 108"/>
          <p:cNvGrpSpPr>
            <a:grpSpLocks/>
          </p:cNvGrpSpPr>
          <p:nvPr/>
        </p:nvGrpSpPr>
        <p:grpSpPr bwMode="auto">
          <a:xfrm>
            <a:off x="1981200" y="4495801"/>
            <a:ext cx="5029200" cy="2087563"/>
            <a:chOff x="685800" y="4724400"/>
            <a:chExt cx="5029200" cy="2087106"/>
          </a:xfrm>
        </p:grpSpPr>
        <p:sp>
          <p:nvSpPr>
            <p:cNvPr id="107" name="Rectangle 106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685800" y="5790966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3352800" y="5821123"/>
              <a:ext cx="2362200" cy="99038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04" name="Straight Connector 103"/>
            <p:cNvCxnSpPr/>
            <p:nvPr/>
          </p:nvCxnSpPr>
          <p:spPr>
            <a:xfrm rot="5400000" flipH="1" flipV="1">
              <a:off x="3314792" y="4990958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3" name="Group 109"/>
          <p:cNvGrpSpPr>
            <a:grpSpLocks/>
          </p:cNvGrpSpPr>
          <p:nvPr/>
        </p:nvGrpSpPr>
        <p:grpSpPr bwMode="auto">
          <a:xfrm flipH="1">
            <a:off x="5562600" y="4541837"/>
            <a:ext cx="4419600" cy="2087563"/>
            <a:chOff x="685800" y="4724400"/>
            <a:chExt cx="4419600" cy="2087106"/>
          </a:xfrm>
        </p:grpSpPr>
        <p:sp>
          <p:nvSpPr>
            <p:cNvPr id="111" name="Rectangle 110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685800" y="5790967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352800" y="5821122"/>
              <a:ext cx="1752600" cy="99038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14" name="Straight Connector 113"/>
            <p:cNvCxnSpPr/>
            <p:nvPr/>
          </p:nvCxnSpPr>
          <p:spPr>
            <a:xfrm rot="5400000" flipH="1" flipV="1">
              <a:off x="3314792" y="4990959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4" name="Group 96"/>
          <p:cNvGrpSpPr>
            <a:grpSpLocks/>
          </p:cNvGrpSpPr>
          <p:nvPr/>
        </p:nvGrpSpPr>
        <p:grpSpPr bwMode="auto">
          <a:xfrm>
            <a:off x="2871789" y="5002213"/>
            <a:ext cx="6272212" cy="331787"/>
            <a:chOff x="1575811" y="5230090"/>
            <a:chExt cx="6272789" cy="332510"/>
          </a:xfrm>
        </p:grpSpPr>
        <p:cxnSp>
          <p:nvCxnSpPr>
            <p:cNvPr id="64" name="Straight Connector 63"/>
            <p:cNvCxnSpPr/>
            <p:nvPr/>
          </p:nvCxnSpPr>
          <p:spPr>
            <a:xfrm flipV="1">
              <a:off x="1752039" y="5424187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823484" y="5230090"/>
              <a:ext cx="495346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1575811" y="5327138"/>
              <a:ext cx="1025619" cy="1591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1682183" y="551964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4403408" y="5368503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333552" y="5271455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4155735" y="5465552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4262108" y="5561010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6822981" y="5561010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7070653" y="5463961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7000797" y="5366913"/>
              <a:ext cx="63505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6929353" y="527145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6" name="Rounded Rectangle 115"/>
          <p:cNvSpPr/>
          <p:nvPr/>
        </p:nvSpPr>
        <p:spPr>
          <a:xfrm>
            <a:off x="5181600" y="4038600"/>
            <a:ext cx="1600200" cy="6096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grpSp>
        <p:nvGrpSpPr>
          <p:cNvPr id="5" name="Group 128"/>
          <p:cNvGrpSpPr>
            <a:grpSpLocks/>
          </p:cNvGrpSpPr>
          <p:nvPr/>
        </p:nvGrpSpPr>
        <p:grpSpPr bwMode="auto">
          <a:xfrm>
            <a:off x="2362200" y="3733800"/>
            <a:ext cx="7162800" cy="762000"/>
            <a:chOff x="1066800" y="3962400"/>
            <a:chExt cx="7162800" cy="762000"/>
          </a:xfrm>
        </p:grpSpPr>
        <p:sp>
          <p:nvSpPr>
            <p:cNvPr id="122" name="Rounded Rectangular Callout 121"/>
            <p:cNvSpPr/>
            <p:nvPr/>
          </p:nvSpPr>
          <p:spPr>
            <a:xfrm>
              <a:off x="1066800" y="3962400"/>
              <a:ext cx="2133600" cy="762000"/>
            </a:xfrm>
            <a:prstGeom prst="wedgeRoundRectCallout">
              <a:avLst>
                <a:gd name="adj1" fmla="val 43579"/>
                <a:gd name="adj2" fmla="val 70521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  <a:cs typeface="Calibri"/>
                </a:rPr>
                <a:t>Action: flip top two</a:t>
              </a:r>
              <a:br>
                <a:rPr lang="en-US" dirty="0">
                  <a:latin typeface="Calibri"/>
                  <a:cs typeface="Calibri"/>
                </a:rPr>
              </a:br>
              <a:r>
                <a:rPr lang="en-US" dirty="0">
                  <a:latin typeface="Calibri"/>
                  <a:cs typeface="Calibri"/>
                </a:rPr>
                <a:t>Cost: 2</a:t>
              </a:r>
            </a:p>
          </p:txBody>
        </p:sp>
        <p:sp>
          <p:nvSpPr>
            <p:cNvPr id="123" name="Rounded Rectangular Callout 122"/>
            <p:cNvSpPr/>
            <p:nvPr/>
          </p:nvSpPr>
          <p:spPr>
            <a:xfrm>
              <a:off x="6096000" y="3962400"/>
              <a:ext cx="2133600" cy="762000"/>
            </a:xfrm>
            <a:prstGeom prst="wedgeRoundRectCallout">
              <a:avLst>
                <a:gd name="adj1" fmla="val -40244"/>
                <a:gd name="adj2" fmla="val 72286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  <a:cs typeface="Calibri"/>
                </a:rPr>
                <a:t>Action: flip all four</a:t>
              </a:r>
              <a:br>
                <a:rPr lang="en-US" dirty="0">
                  <a:latin typeface="Calibri"/>
                  <a:cs typeface="Calibri"/>
                </a:rPr>
              </a:br>
              <a:r>
                <a:rPr lang="en-US" dirty="0">
                  <a:latin typeface="Calibri"/>
                  <a:cs typeface="Calibri"/>
                </a:rPr>
                <a:t>Cost: 4</a:t>
              </a:r>
            </a:p>
          </p:txBody>
        </p:sp>
      </p:grpSp>
      <p:grpSp>
        <p:nvGrpSpPr>
          <p:cNvPr id="6" name="Group 127"/>
          <p:cNvGrpSpPr>
            <a:grpSpLocks/>
          </p:cNvGrpSpPr>
          <p:nvPr/>
        </p:nvGrpSpPr>
        <p:grpSpPr bwMode="auto">
          <a:xfrm>
            <a:off x="3733800" y="4495801"/>
            <a:ext cx="4572000" cy="393700"/>
            <a:chOff x="2438400" y="4724400"/>
            <a:chExt cx="4572000" cy="394447"/>
          </a:xfrm>
        </p:grpSpPr>
        <p:cxnSp>
          <p:nvCxnSpPr>
            <p:cNvPr id="119" name="Straight Arrow Connector 118"/>
            <p:cNvCxnSpPr/>
            <p:nvPr/>
          </p:nvCxnSpPr>
          <p:spPr>
            <a:xfrm rot="10800000" flipV="1">
              <a:off x="24384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 rot="10800000" flipH="1" flipV="1">
              <a:off x="53340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 rot="5400000">
              <a:off x="4543930" y="4965364"/>
              <a:ext cx="30537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136"/>
          <p:cNvGrpSpPr>
            <a:grpSpLocks/>
          </p:cNvGrpSpPr>
          <p:nvPr/>
        </p:nvGrpSpPr>
        <p:grpSpPr bwMode="auto">
          <a:xfrm>
            <a:off x="2133600" y="5410200"/>
            <a:ext cx="2362200" cy="762000"/>
            <a:chOff x="838200" y="5638800"/>
            <a:chExt cx="2362200" cy="762000"/>
          </a:xfrm>
        </p:grpSpPr>
        <p:grpSp>
          <p:nvGrpSpPr>
            <p:cNvPr id="9246" name="Group 97"/>
            <p:cNvGrpSpPr>
              <a:grpSpLocks/>
            </p:cNvGrpSpPr>
            <p:nvPr/>
          </p:nvGrpSpPr>
          <p:grpSpPr bwMode="auto">
            <a:xfrm>
              <a:off x="838200" y="6096000"/>
              <a:ext cx="2362200" cy="304800"/>
              <a:chOff x="838200" y="6096000"/>
              <a:chExt cx="2362200" cy="304800"/>
            </a:xfrm>
          </p:grpSpPr>
          <p:grpSp>
            <p:nvGrpSpPr>
              <p:cNvPr id="9249" name="Group 81"/>
              <p:cNvGrpSpPr>
                <a:grpSpLocks/>
              </p:cNvGrpSpPr>
              <p:nvPr/>
            </p:nvGrpSpPr>
            <p:grpSpPr bwMode="auto">
              <a:xfrm flipV="1">
                <a:off x="838200" y="6109854"/>
                <a:ext cx="1025380" cy="194975"/>
                <a:chOff x="914400" y="6033654"/>
                <a:chExt cx="1025380" cy="194975"/>
              </a:xfrm>
            </p:grpSpPr>
            <p:cxnSp>
              <p:nvCxnSpPr>
                <p:cNvPr id="78" name="Straight Connector 77"/>
                <p:cNvCxnSpPr/>
                <p:nvPr/>
              </p:nvCxnSpPr>
              <p:spPr>
                <a:xfrm flipV="1">
                  <a:off x="1090613" y="6226608"/>
                  <a:ext cx="636587" cy="1587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>
                  <a:off x="1162050" y="6032933"/>
                  <a:ext cx="495300" cy="1587"/>
                </a:xfrm>
                <a:prstGeom prst="line">
                  <a:avLst/>
                </a:prstGeom>
                <a:ln w="38100">
                  <a:solidFill>
                    <a:srgbClr val="CC99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/>
                <p:nvPr/>
              </p:nvCxnSpPr>
              <p:spPr>
                <a:xfrm>
                  <a:off x="914400" y="6129770"/>
                  <a:ext cx="1025525" cy="1588"/>
                </a:xfrm>
                <a:prstGeom prst="line">
                  <a:avLst/>
                </a:prstGeom>
                <a:ln w="38100">
                  <a:solidFill>
                    <a:srgbClr val="6633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1" name="Straight Connector 80"/>
              <p:cNvCxnSpPr/>
              <p:nvPr/>
            </p:nvCxnSpPr>
            <p:spPr>
              <a:xfrm flipV="1">
                <a:off x="944563" y="6399213"/>
                <a:ext cx="812800" cy="1587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51" name="Group 87"/>
              <p:cNvGrpSpPr>
                <a:grpSpLocks/>
              </p:cNvGrpSpPr>
              <p:nvPr/>
            </p:nvGrpSpPr>
            <p:grpSpPr bwMode="auto">
              <a:xfrm flipV="1">
                <a:off x="2175020" y="6096000"/>
                <a:ext cx="1025380" cy="290946"/>
                <a:chOff x="2175020" y="6019800"/>
                <a:chExt cx="1025380" cy="290946"/>
              </a:xfrm>
            </p:grpSpPr>
            <p:grpSp>
              <p:nvGrpSpPr>
                <p:cNvPr id="9252" name="Group 82"/>
                <p:cNvGrpSpPr>
                  <a:grpSpLocks/>
                </p:cNvGrpSpPr>
                <p:nvPr/>
              </p:nvGrpSpPr>
              <p:grpSpPr bwMode="auto">
                <a:xfrm>
                  <a:off x="2175020" y="6019800"/>
                  <a:ext cx="1025380" cy="194975"/>
                  <a:chOff x="914400" y="6033654"/>
                  <a:chExt cx="1025380" cy="194975"/>
                </a:xfrm>
              </p:grpSpPr>
              <p:cxnSp>
                <p:nvCxnSpPr>
                  <p:cNvPr id="84" name="Straight Connector 83"/>
                  <p:cNvCxnSpPr/>
                  <p:nvPr/>
                </p:nvCxnSpPr>
                <p:spPr>
                  <a:xfrm flipV="1">
                    <a:off x="1090468" y="6227762"/>
                    <a:ext cx="636587" cy="1588"/>
                  </a:xfrm>
                  <a:prstGeom prst="line">
                    <a:avLst/>
                  </a:prstGeom>
                  <a:ln w="38100">
                    <a:solidFill>
                      <a:srgbClr val="CC66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/>
                  <p:cNvCxnSpPr/>
                  <p:nvPr/>
                </p:nvCxnSpPr>
                <p:spPr>
                  <a:xfrm>
                    <a:off x="1161905" y="6034087"/>
                    <a:ext cx="495300" cy="1588"/>
                  </a:xfrm>
                  <a:prstGeom prst="line">
                    <a:avLst/>
                  </a:prstGeom>
                  <a:ln w="38100">
                    <a:solidFill>
                      <a:srgbClr val="CC99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/>
                  <p:cNvCxnSpPr/>
                  <p:nvPr/>
                </p:nvCxnSpPr>
                <p:spPr>
                  <a:xfrm>
                    <a:off x="914255" y="6130925"/>
                    <a:ext cx="1025525" cy="1587"/>
                  </a:xfrm>
                  <a:prstGeom prst="line">
                    <a:avLst/>
                  </a:prstGeom>
                  <a:ln w="38100">
                    <a:solidFill>
                      <a:srgbClr val="6633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7" name="Straight Connector 86"/>
                <p:cNvCxnSpPr/>
                <p:nvPr/>
              </p:nvCxnSpPr>
              <p:spPr>
                <a:xfrm flipV="1">
                  <a:off x="2281238" y="6309158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0" name="Straight Arrow Connector 129"/>
            <p:cNvCxnSpPr/>
            <p:nvPr/>
          </p:nvCxnSpPr>
          <p:spPr>
            <a:xfrm rot="10800000" flipV="1">
              <a:off x="1295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rot="10800000" flipH="1" flipV="1">
              <a:off x="2209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5"/>
          <p:cNvGrpSpPr>
            <a:grpSpLocks/>
          </p:cNvGrpSpPr>
          <p:nvPr/>
        </p:nvGrpSpPr>
        <p:grpSpPr bwMode="auto">
          <a:xfrm>
            <a:off x="7391400" y="5410200"/>
            <a:ext cx="2438400" cy="762000"/>
            <a:chOff x="6096000" y="5638800"/>
            <a:chExt cx="2438400" cy="762000"/>
          </a:xfrm>
        </p:grpSpPr>
        <p:grpSp>
          <p:nvGrpSpPr>
            <p:cNvPr id="9234" name="Group 98"/>
            <p:cNvGrpSpPr>
              <a:grpSpLocks/>
            </p:cNvGrpSpPr>
            <p:nvPr/>
          </p:nvGrpSpPr>
          <p:grpSpPr bwMode="auto">
            <a:xfrm>
              <a:off x="6096000" y="6096000"/>
              <a:ext cx="2438400" cy="304800"/>
              <a:chOff x="6096000" y="6096000"/>
              <a:chExt cx="2438400" cy="3048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7508875" y="6399213"/>
                <a:ext cx="1025525" cy="1587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7756525" y="6110288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V="1">
                <a:off x="7685088" y="6207125"/>
                <a:ext cx="636587" cy="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V="1">
                <a:off x="7615238" y="6302375"/>
                <a:ext cx="812800" cy="1588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6096000" y="6386513"/>
                <a:ext cx="1025525" cy="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6343650" y="6289675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43" name="Group 94"/>
              <p:cNvGrpSpPr>
                <a:grpSpLocks/>
              </p:cNvGrpSpPr>
              <p:nvPr/>
            </p:nvGrpSpPr>
            <p:grpSpPr bwMode="auto">
              <a:xfrm flipV="1">
                <a:off x="6202074" y="6096000"/>
                <a:ext cx="813233" cy="96982"/>
                <a:chOff x="6278274" y="6096000"/>
                <a:chExt cx="813233" cy="96982"/>
              </a:xfrm>
            </p:grpSpPr>
            <p:cxnSp>
              <p:nvCxnSpPr>
                <p:cNvPr id="91" name="Straight Connector 90"/>
                <p:cNvCxnSpPr/>
                <p:nvPr/>
              </p:nvCxnSpPr>
              <p:spPr>
                <a:xfrm>
                  <a:off x="6350000" y="6191394"/>
                  <a:ext cx="635000" cy="1588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>
                  <a:off x="6278563" y="6096144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4" name="Straight Arrow Connector 133"/>
            <p:cNvCxnSpPr/>
            <p:nvPr/>
          </p:nvCxnSpPr>
          <p:spPr>
            <a:xfrm rot="10800000" flipV="1">
              <a:off x="6629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 rot="10800000" flipH="1" flipV="1">
              <a:off x="7543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1" name="Rounded Rectangular Callout 70"/>
          <p:cNvSpPr/>
          <p:nvPr/>
        </p:nvSpPr>
        <p:spPr bwMode="auto">
          <a:xfrm>
            <a:off x="7772400" y="3810000"/>
            <a:ext cx="2286000" cy="990600"/>
          </a:xfrm>
          <a:prstGeom prst="wedgeRoundRectCallout">
            <a:avLst>
              <a:gd name="adj1" fmla="val 23278"/>
              <a:gd name="adj2" fmla="val 142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Path to reach goal:</a:t>
            </a:r>
          </a:p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Flip four, flip three</a:t>
            </a:r>
          </a:p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Total cost: 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16" grpId="0" animBg="1"/>
      <p:bldP spid="116" grpId="1" animBg="1"/>
      <p:bldP spid="7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One Queue</a:t>
            </a:r>
          </a:p>
        </p:txBody>
      </p:sp>
      <p:sp>
        <p:nvSpPr>
          <p:cNvPr id="29711" name="Rectangle 15"/>
          <p:cNvSpPr>
            <a:spLocks noGrp="1" noChangeArrowheads="1"/>
          </p:cNvSpPr>
          <p:nvPr>
            <p:ph idx="1"/>
          </p:nvPr>
        </p:nvSpPr>
        <p:spPr>
          <a:xfrm>
            <a:off x="381000" y="1443036"/>
            <a:ext cx="58420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All these search algorithms are the same except for fringe strategies</a:t>
            </a:r>
          </a:p>
          <a:p>
            <a:pPr lvl="1"/>
            <a:r>
              <a:rPr lang="en-US" sz="2400" dirty="0"/>
              <a:t>Conceptually, all fringes are priority queues (i.e. collections of nodes with attached priorities)</a:t>
            </a:r>
          </a:p>
          <a:p>
            <a:pPr lvl="1"/>
            <a:r>
              <a:rPr lang="en-US" sz="2400" dirty="0"/>
              <a:t>Practically, for DFS and BFS, you can avoid the log(n) overhead from an actual priority queue, by using stacks and queues</a:t>
            </a:r>
          </a:p>
          <a:p>
            <a:pPr lvl="1"/>
            <a:r>
              <a:rPr lang="en-US" sz="2400" dirty="0"/>
              <a:t>Can even code one implementation that takes a variable queuing object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7900" y="1296458"/>
            <a:ext cx="5753099" cy="44746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  <p:tag name="FIRSTDAN@SGFAKZNFUVWXY5M7" val="3532"/>
  <p:tag name="DEFAULTDISPLAYSOURCE" val="\documentclass{article}\pagestyle{empty}&#10;\begin{document}&#10;&#10;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= f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2"/>
  <p:tag name="PICTUREFILESIZE" val="627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A) &lt; f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1"/>
  <p:tag name="PICTUREFILESIZE" val="677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&lt; g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0"/>
  <p:tag name="PICTUREFILESIZE" val="645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f(n) \le f(A) &lt; f(B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95"/>
  <p:tag name="PICTUREFILESIZE" val="1466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0 \le h(n) \le h^*(n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63"/>
  <p:tag name="PICTUREFILESIZE" val="1318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h(n) = max(h_a(n), h_b(n)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49"/>
  <p:tag name="PICTUREFILESIZE" val="2011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\forall n : h_a(n) \ge h_c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76"/>
  <p:tag name="PICTUREFILESIZE" val="1407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exact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9"/>
  <p:tag name="PICTUREFILESIZE" val="498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zero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1"/>
  <p:tag name="PICTUREFILESIZE" val="389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a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89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b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9"/>
  <p:tag name="PICTUREFILESIZE" val="297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c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72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max(h_a, h_b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11"/>
  <p:tag name="PICTUREFILESIZE" val="1104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h^*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51"/>
  <p:tag name="PICTUREFILESIZE" val="598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1262"/>
  <p:tag name="ORIGWIDTH" val="16"/>
  <p:tag name="PICTUREFILESIZE" val="114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^*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1266"/>
  <p:tag name="ORIGWIDTH" val="24"/>
  <p:tag name="PICTUREFILESIZE" val="162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2"/>
  <p:tag name="PICTUREFILESIZE" val="90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n'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8"/>
  <p:tag name="PICTUREFILESIZE" val="118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= g(n) + h(n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942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\le g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674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lIns="91438" tIns="45719" rIns="91438" bIns="45719">
        <a:spAutoFit/>
      </a:bodyPr>
      <a:lstStyle>
        <a:defPPr>
          <a:defRPr>
            <a:solidFill>
              <a:schemeClr val="bg2"/>
            </a:solidFill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39933</TotalTime>
  <Words>2731</Words>
  <Application>Microsoft Office PowerPoint</Application>
  <PresentationFormat>Widescreen</PresentationFormat>
  <Paragraphs>666</Paragraphs>
  <Slides>71</Slides>
  <Notes>71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6" baseType="lpstr">
      <vt:lpstr>Arial</vt:lpstr>
      <vt:lpstr>Calibri</vt:lpstr>
      <vt:lpstr>Times New Roman</vt:lpstr>
      <vt:lpstr>Wingdings</vt:lpstr>
      <vt:lpstr>dan-berkeley-nlp-v1</vt:lpstr>
      <vt:lpstr>Artificial Intelligence </vt:lpstr>
      <vt:lpstr>Today</vt:lpstr>
      <vt:lpstr>Recap: Search</vt:lpstr>
      <vt:lpstr>Recap: Search</vt:lpstr>
      <vt:lpstr>Example: Pancake Problem</vt:lpstr>
      <vt:lpstr>Example: Pancake Problem</vt:lpstr>
      <vt:lpstr>Example: Pancake Problem</vt:lpstr>
      <vt:lpstr>General Tree Search</vt:lpstr>
      <vt:lpstr>The One Queue</vt:lpstr>
      <vt:lpstr>Uninformed Search</vt:lpstr>
      <vt:lpstr>Uniform Cost Search</vt:lpstr>
      <vt:lpstr>Video of Demo Contours UCS Empty</vt:lpstr>
      <vt:lpstr>Video of Demo Contours UCS Pacman Small Maze</vt:lpstr>
      <vt:lpstr>Informed Search</vt:lpstr>
      <vt:lpstr>Search Heuristics</vt:lpstr>
      <vt:lpstr>Example: Heuristic Function</vt:lpstr>
      <vt:lpstr>Example: Heuristic Function</vt:lpstr>
      <vt:lpstr>Greedy Search</vt:lpstr>
      <vt:lpstr>Example: Heuristic Function</vt:lpstr>
      <vt:lpstr>Greedy Search</vt:lpstr>
      <vt:lpstr>Greedy Search</vt:lpstr>
      <vt:lpstr>Video of Demo Contours Greedy (Empty)</vt:lpstr>
      <vt:lpstr>Video of Demo Contours Greedy (Pacman Small Maze)</vt:lpstr>
      <vt:lpstr>A* Search</vt:lpstr>
      <vt:lpstr>A* Search</vt:lpstr>
      <vt:lpstr>Combining UCS and Greedy</vt:lpstr>
      <vt:lpstr>When should A* terminate?</vt:lpstr>
      <vt:lpstr>Is A* Optimal?</vt:lpstr>
      <vt:lpstr>Admissible Heuristics</vt:lpstr>
      <vt:lpstr>Idea: Admissibility</vt:lpstr>
      <vt:lpstr>Admissible Heuristics</vt:lpstr>
      <vt:lpstr>Optimality of A* Tree Search</vt:lpstr>
      <vt:lpstr>Optimality of A* Tree Search</vt:lpstr>
      <vt:lpstr>Optimality of A* Tree Search: Blocking</vt:lpstr>
      <vt:lpstr>Optimality of A* Tree Search: Blocking</vt:lpstr>
      <vt:lpstr>Optimality of A* Tree Search: Blocking</vt:lpstr>
      <vt:lpstr>Properties of A*</vt:lpstr>
      <vt:lpstr>Properties of A*</vt:lpstr>
      <vt:lpstr>UCS vs A* Contours</vt:lpstr>
      <vt:lpstr>Video of Demo Contours (Empty) -- UCS</vt:lpstr>
      <vt:lpstr>Video of Demo Contours (Empty) -- Greedy</vt:lpstr>
      <vt:lpstr>Video of Demo Contours (Empty) – A*</vt:lpstr>
      <vt:lpstr>Video of Demo Contours (Pacman Small Maze) – A*</vt:lpstr>
      <vt:lpstr>Comparison</vt:lpstr>
      <vt:lpstr>A* Applications</vt:lpstr>
      <vt:lpstr>A* Applications</vt:lpstr>
      <vt:lpstr>Video of Demo Pacman (Tiny Maze) – UCS / A*</vt:lpstr>
      <vt:lpstr>Video of Demo Empty Water Shallow/Deep – Guess Algorithm</vt:lpstr>
      <vt:lpstr>Creating Heuristics</vt:lpstr>
      <vt:lpstr>Creating Admissible Heuristics</vt:lpstr>
      <vt:lpstr>Example: 8 Puzzle</vt:lpstr>
      <vt:lpstr>8 Puzzle I</vt:lpstr>
      <vt:lpstr>8 Puzzle II</vt:lpstr>
      <vt:lpstr>8 Puzzle III</vt:lpstr>
      <vt:lpstr>Semi-Lattice of Heuristics</vt:lpstr>
      <vt:lpstr>Trivial Heuristics, Dominance</vt:lpstr>
      <vt:lpstr>Graph Search</vt:lpstr>
      <vt:lpstr>Tree Search: Extra Work!</vt:lpstr>
      <vt:lpstr>Graph Search</vt:lpstr>
      <vt:lpstr>Graph Search</vt:lpstr>
      <vt:lpstr>A* Graph Search Gone Wrong?</vt:lpstr>
      <vt:lpstr>Consistency of Heuristics</vt:lpstr>
      <vt:lpstr>Optimality of A* Graph Search</vt:lpstr>
      <vt:lpstr>Optimality of A* Graph Search</vt:lpstr>
      <vt:lpstr>Optimality</vt:lpstr>
      <vt:lpstr>A*: Summary</vt:lpstr>
      <vt:lpstr>A*: Summary</vt:lpstr>
      <vt:lpstr>Tree Search Pseudo-Code</vt:lpstr>
      <vt:lpstr>Graph Search Pseudo-Code</vt:lpstr>
      <vt:lpstr>Optimality of A* Graph Search</vt:lpstr>
      <vt:lpstr>Optimality of A* Graph Search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Yeshwant Singh</cp:lastModifiedBy>
  <cp:revision>2323</cp:revision>
  <cp:lastPrinted>2020-06-24T17:44:59Z</cp:lastPrinted>
  <dcterms:created xsi:type="dcterms:W3CDTF">2004-08-27T04:16:05Z</dcterms:created>
  <dcterms:modified xsi:type="dcterms:W3CDTF">2023-08-22T10:14:31Z</dcterms:modified>
</cp:coreProperties>
</file>